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455" r:id="rId2"/>
    <p:sldId id="622" r:id="rId3"/>
    <p:sldId id="595" r:id="rId4"/>
    <p:sldId id="597" r:id="rId5"/>
    <p:sldId id="598" r:id="rId6"/>
    <p:sldId id="624" r:id="rId7"/>
    <p:sldId id="534" r:id="rId8"/>
    <p:sldId id="514" r:id="rId9"/>
    <p:sldId id="602" r:id="rId10"/>
    <p:sldId id="625" r:id="rId11"/>
    <p:sldId id="626" r:id="rId12"/>
    <p:sldId id="627" r:id="rId13"/>
    <p:sldId id="603" r:id="rId14"/>
    <p:sldId id="638" r:id="rId15"/>
    <p:sldId id="535" r:id="rId16"/>
    <p:sldId id="533" r:id="rId17"/>
    <p:sldId id="649" r:id="rId18"/>
    <p:sldId id="500" r:id="rId19"/>
    <p:sldId id="650" r:id="rId20"/>
    <p:sldId id="599" r:id="rId21"/>
    <p:sldId id="642" r:id="rId22"/>
    <p:sldId id="632" r:id="rId23"/>
    <p:sldId id="628" r:id="rId24"/>
    <p:sldId id="527" r:id="rId25"/>
    <p:sldId id="643" r:id="rId26"/>
    <p:sldId id="629" r:id="rId27"/>
    <p:sldId id="528" r:id="rId28"/>
    <p:sldId id="644" r:id="rId29"/>
    <p:sldId id="630" r:id="rId30"/>
    <p:sldId id="529" r:id="rId31"/>
    <p:sldId id="645" r:id="rId32"/>
    <p:sldId id="631" r:id="rId33"/>
    <p:sldId id="648" r:id="rId34"/>
    <p:sldId id="647" r:id="rId35"/>
    <p:sldId id="554" r:id="rId36"/>
    <p:sldId id="555" r:id="rId37"/>
    <p:sldId id="481" r:id="rId38"/>
    <p:sldId id="651" r:id="rId39"/>
    <p:sldId id="498" r:id="rId40"/>
    <p:sldId id="639" r:id="rId41"/>
    <p:sldId id="652" r:id="rId42"/>
    <p:sldId id="653" r:id="rId43"/>
    <p:sldId id="548" r:id="rId44"/>
    <p:sldId id="549" r:id="rId45"/>
    <p:sldId id="550" r:id="rId46"/>
    <p:sldId id="552" r:id="rId47"/>
    <p:sldId id="608" r:id="rId48"/>
    <p:sldId id="636" r:id="rId49"/>
    <p:sldId id="553" r:id="rId50"/>
    <p:sldId id="637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" initials="M" lastIdx="10" clrIdx="0">
    <p:extLst>
      <p:ext uri="{19B8F6BF-5375-455C-9EA6-DF929625EA0E}">
        <p15:presenceInfo xmlns:p15="http://schemas.microsoft.com/office/powerpoint/2012/main" xmlns="" userId="Marina" providerId="None"/>
      </p:ext>
    </p:extLst>
  </p:cmAuthor>
  <p:cmAuthor id="2" name="Leilas" initials="L" lastIdx="11" clrIdx="1">
    <p:extLst>
      <p:ext uri="{19B8F6BF-5375-455C-9EA6-DF929625EA0E}">
        <p15:presenceInfo xmlns:p15="http://schemas.microsoft.com/office/powerpoint/2012/main" xmlns="" userId="Leilas" providerId="None"/>
      </p:ext>
    </p:extLst>
  </p:cmAuthor>
  <p:cmAuthor id="3" name="Admin" initials="AAA" lastIdx="2" clrIdx="2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0DB3"/>
    <a:srgbClr val="4383DD"/>
    <a:srgbClr val="9ED442"/>
    <a:srgbClr val="40A7E1"/>
    <a:srgbClr val="F5B144"/>
    <a:srgbClr val="F6DB7E"/>
    <a:srgbClr val="E9950D"/>
    <a:srgbClr val="79BFD5"/>
    <a:srgbClr val="0073B8"/>
    <a:srgbClr val="D8E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444" autoAdjust="0"/>
    <p:restoredTop sz="96408" autoAdjust="0"/>
  </p:normalViewPr>
  <p:slideViewPr>
    <p:cSldViewPr snapToGrid="0">
      <p:cViewPr>
        <p:scale>
          <a:sx n="80" d="100"/>
          <a:sy n="80" d="100"/>
        </p:scale>
        <p:origin x="-355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CFE600-7D74-0B4E-AE6C-A44089554E85}" type="doc">
      <dgm:prSet loTypeId="urn:microsoft.com/office/officeart/2005/8/layout/matrix1" loCatId="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5723DCA4-47E2-884E-8487-1EB36E846BCC}">
      <dgm:prSet phldrT="[Текст]"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Концепция преподавания предметной области «Технология»</a:t>
          </a:r>
        </a:p>
      </dgm:t>
    </dgm:pt>
    <dgm:pt modelId="{7CF6B693-3CA4-7D47-85D9-45125A663B44}" type="parTrans" cxnId="{B27AB28E-BEA4-E147-8AF9-4475C08866C3}">
      <dgm:prSet/>
      <dgm:spPr/>
      <dgm:t>
        <a:bodyPr/>
        <a:lstStyle/>
        <a:p>
          <a:endParaRPr lang="ru-RU"/>
        </a:p>
      </dgm:t>
    </dgm:pt>
    <dgm:pt modelId="{E17F5319-A78C-5A4A-BDFF-2D5109461920}" type="sibTrans" cxnId="{B27AB28E-BEA4-E147-8AF9-4475C08866C3}">
      <dgm:prSet/>
      <dgm:spPr/>
      <dgm:t>
        <a:bodyPr/>
        <a:lstStyle/>
        <a:p>
          <a:endParaRPr lang="ru-RU"/>
        </a:p>
      </dgm:t>
    </dgm:pt>
    <dgm:pt modelId="{740BF233-FB19-A74B-8F7C-56059852DABE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2000" b="1" dirty="0">
              <a:cs typeface="Times New Roman" pitchFamily="18" charset="0"/>
            </a:rPr>
            <a:t>ФГОС основного общего образования </a:t>
          </a:r>
        </a:p>
        <a:p>
          <a:r>
            <a:rPr lang="ru-RU" sz="1800" dirty="0">
              <a:cs typeface="Times New Roman" pitchFamily="18" charset="0"/>
            </a:rPr>
            <a:t>(</a:t>
          </a:r>
          <a:r>
            <a:rPr lang="ru-RU" sz="1800" dirty="0"/>
            <a:t>приказ Министерства образования и науки России от 17.12.2010 г. № 1897; в ред. от  31.12.2015 г. N 1577)   </a:t>
          </a:r>
          <a:endParaRPr lang="ru-RU" sz="1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F677C9-850A-284D-86CF-A569D9AC0716}" type="parTrans" cxnId="{DCE388B6-8D0D-574C-8469-D4FD7F9EB7C0}">
      <dgm:prSet/>
      <dgm:spPr/>
      <dgm:t>
        <a:bodyPr/>
        <a:lstStyle/>
        <a:p>
          <a:endParaRPr lang="ru-RU"/>
        </a:p>
      </dgm:t>
    </dgm:pt>
    <dgm:pt modelId="{911B7D2F-7D42-C445-B2EF-A6F3DE6633B4}" type="sibTrans" cxnId="{DCE388B6-8D0D-574C-8469-D4FD7F9EB7C0}">
      <dgm:prSet/>
      <dgm:spPr/>
      <dgm:t>
        <a:bodyPr/>
        <a:lstStyle/>
        <a:p>
          <a:endParaRPr lang="ru-RU"/>
        </a:p>
      </dgm:t>
    </dgm:pt>
    <dgm:pt modelId="{76601386-1CB5-A043-8ADB-0C94AFB0F42A}">
      <dgm:prSet phldrT="[Текст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latin typeface="+mn-lt"/>
              <a:cs typeface="Times New Roman" panose="02020603050405020304" pitchFamily="18" charset="0"/>
            </a:rPr>
            <a:t>Примерная основная образовательная программа основного общего образования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b="1" dirty="0">
              <a:latin typeface="+mn-lt"/>
              <a:cs typeface="Times New Roman" panose="02020603050405020304" pitchFamily="18" charset="0"/>
            </a:rPr>
            <a:t> </a:t>
          </a:r>
          <a:r>
            <a:rPr lang="ru-RU" sz="1800" i="1" dirty="0">
              <a:latin typeface="+mn-lt"/>
              <a:cs typeface="Times New Roman" pitchFamily="18" charset="0"/>
            </a:rPr>
            <a:t>/ утв. р</a:t>
          </a:r>
          <a:r>
            <a:rPr lang="ru-RU" sz="1800" i="1" dirty="0">
              <a:latin typeface="+mn-lt"/>
            </a:rPr>
            <a:t>ешением ФУМО по общему образованию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800" dirty="0">
              <a:latin typeface="+mn-lt"/>
            </a:rPr>
            <a:t>(в ред. от 04.02.2020 г., протокол  № 1/20) </a:t>
          </a:r>
          <a:endParaRPr lang="ru-RU" sz="1800" b="1" dirty="0">
            <a:latin typeface="+mn-lt"/>
            <a:cs typeface="Times New Roman" panose="02020603050405020304" pitchFamily="18" charset="0"/>
          </a:endParaRPr>
        </a:p>
      </dgm:t>
    </dgm:pt>
    <dgm:pt modelId="{71FFDEF1-7877-9C4C-BF51-03A596D73207}" type="parTrans" cxnId="{642E616A-101A-E647-8A25-6888F5903294}">
      <dgm:prSet/>
      <dgm:spPr/>
      <dgm:t>
        <a:bodyPr/>
        <a:lstStyle/>
        <a:p>
          <a:endParaRPr lang="ru-RU"/>
        </a:p>
      </dgm:t>
    </dgm:pt>
    <dgm:pt modelId="{292F6110-6ABE-9B46-8666-060023474C6E}" type="sibTrans" cxnId="{642E616A-101A-E647-8A25-6888F5903294}">
      <dgm:prSet/>
      <dgm:spPr/>
      <dgm:t>
        <a:bodyPr/>
        <a:lstStyle/>
        <a:p>
          <a:endParaRPr lang="ru-RU"/>
        </a:p>
      </dgm:t>
    </dgm:pt>
    <dgm:pt modelId="{B631351D-578F-E545-9376-D8ED89610A54}">
      <dgm:prSet phldrT="[Текст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i="1" dirty="0"/>
            <a:t>Письмо Министерства просвещения РФ от 28.02.2020 г. </a:t>
          </a:r>
          <a:r>
            <a:rPr lang="ru-RU" sz="1600" dirty="0"/>
            <a:t>«Методические рекомендации для руководителей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/>
            <a:t>и педагогических работников общеобразовательных организаций по работе с обновленной Примерной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dirty="0"/>
            <a:t>основной образовательной программой по предметной области «Технология»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A0DE83-93CE-604B-ADAF-9AF55025B861}" type="parTrans" cxnId="{DA2E3025-178B-AD43-B647-1DEDE1DDA3B9}">
      <dgm:prSet/>
      <dgm:spPr/>
      <dgm:t>
        <a:bodyPr/>
        <a:lstStyle/>
        <a:p>
          <a:endParaRPr lang="ru-RU"/>
        </a:p>
      </dgm:t>
    </dgm:pt>
    <dgm:pt modelId="{4B385825-3D4A-5E4B-B7DC-E1B498D4B470}" type="sibTrans" cxnId="{DA2E3025-178B-AD43-B647-1DEDE1DDA3B9}">
      <dgm:prSet/>
      <dgm:spPr/>
      <dgm:t>
        <a:bodyPr/>
        <a:lstStyle/>
        <a:p>
          <a:endParaRPr lang="ru-RU"/>
        </a:p>
      </dgm:t>
    </dgm:pt>
    <dgm:pt modelId="{86EAD842-E555-D34E-BA0C-0A145AAD2207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600" i="1" dirty="0"/>
            <a:t>Приказ Министерства просвещения РФ от 18.02.2020 г., № 52 </a:t>
          </a:r>
        </a:p>
        <a:p>
          <a:r>
            <a:rPr lang="ru-RU" sz="1600" dirty="0"/>
            <a:t>«Об утверждении плана мероприятий по реализации Концепции преподавания предметной области «Технология» в образовательных организациях Российской Федерации, реализующих основные общеобразовательные программы, на 2020-2024 годы, утвержденной на заседании Коллегии Министерства просвещения Российской Федерации 24.12.2018 г.»</a:t>
          </a:r>
        </a:p>
      </dgm:t>
    </dgm:pt>
    <dgm:pt modelId="{B663E895-6AAC-6D42-A8C7-3725429AC90B}" type="parTrans" cxnId="{CEFF0D98-6ED4-0B4E-AD03-2A2352D21EC1}">
      <dgm:prSet/>
      <dgm:spPr/>
      <dgm:t>
        <a:bodyPr/>
        <a:lstStyle/>
        <a:p>
          <a:endParaRPr lang="ru-RU"/>
        </a:p>
      </dgm:t>
    </dgm:pt>
    <dgm:pt modelId="{8AD54989-34E7-4D40-AAC4-D8D337485866}" type="sibTrans" cxnId="{CEFF0D98-6ED4-0B4E-AD03-2A2352D21EC1}">
      <dgm:prSet/>
      <dgm:spPr/>
      <dgm:t>
        <a:bodyPr/>
        <a:lstStyle/>
        <a:p>
          <a:endParaRPr lang="ru-RU"/>
        </a:p>
      </dgm:t>
    </dgm:pt>
    <dgm:pt modelId="{56FF5BC8-462A-D54E-8C43-641326E3D15D}" type="pres">
      <dgm:prSet presAssocID="{70CFE600-7D74-0B4E-AE6C-A44089554E85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51B853-99CA-F74E-976C-10D9C1D3B811}" type="pres">
      <dgm:prSet presAssocID="{70CFE600-7D74-0B4E-AE6C-A44089554E85}" presName="matrix" presStyleCnt="0"/>
      <dgm:spPr/>
    </dgm:pt>
    <dgm:pt modelId="{1BA9F798-2B73-C84F-8116-A7FD6F7C4297}" type="pres">
      <dgm:prSet presAssocID="{70CFE600-7D74-0B4E-AE6C-A44089554E85}" presName="tile1" presStyleLbl="node1" presStyleIdx="0" presStyleCnt="4" custLinFactNeighborX="339" custLinFactNeighborY="-1643"/>
      <dgm:spPr/>
      <dgm:t>
        <a:bodyPr/>
        <a:lstStyle/>
        <a:p>
          <a:endParaRPr lang="ru-RU"/>
        </a:p>
      </dgm:t>
    </dgm:pt>
    <dgm:pt modelId="{416210BA-B7D9-584A-88BA-954047402229}" type="pres">
      <dgm:prSet presAssocID="{70CFE600-7D74-0B4E-AE6C-A44089554E85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37EE5-7D9A-9E43-B435-20BD709FE76D}" type="pres">
      <dgm:prSet presAssocID="{70CFE600-7D74-0B4E-AE6C-A44089554E85}" presName="tile2" presStyleLbl="node1" presStyleIdx="1" presStyleCnt="4" custScaleX="101651" custLinFactNeighborX="-130" custLinFactNeighborY="-1739"/>
      <dgm:spPr/>
      <dgm:t>
        <a:bodyPr/>
        <a:lstStyle/>
        <a:p>
          <a:endParaRPr lang="ru-RU"/>
        </a:p>
      </dgm:t>
    </dgm:pt>
    <dgm:pt modelId="{10EAF330-E964-B34D-A311-68DA567F82D8}" type="pres">
      <dgm:prSet presAssocID="{70CFE600-7D74-0B4E-AE6C-A44089554E85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B5DA58-33B1-1945-87E5-CED4CB908FF6}" type="pres">
      <dgm:prSet presAssocID="{70CFE600-7D74-0B4E-AE6C-A44089554E85}" presName="tile3" presStyleLbl="node1" presStyleIdx="2" presStyleCnt="4" custLinFactNeighborX="-1390" custLinFactNeighborY="-792"/>
      <dgm:spPr/>
      <dgm:t>
        <a:bodyPr/>
        <a:lstStyle/>
        <a:p>
          <a:endParaRPr lang="ru-RU"/>
        </a:p>
      </dgm:t>
    </dgm:pt>
    <dgm:pt modelId="{9452F5D7-1C57-774A-8130-F2880F274E9B}" type="pres">
      <dgm:prSet presAssocID="{70CFE600-7D74-0B4E-AE6C-A44089554E85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50BA90-B64E-2041-94D5-AACCD3EC7505}" type="pres">
      <dgm:prSet presAssocID="{70CFE600-7D74-0B4E-AE6C-A44089554E85}" presName="tile4" presStyleLbl="node1" presStyleIdx="3" presStyleCnt="4" custScaleX="102781" custLinFactNeighborX="0"/>
      <dgm:spPr/>
      <dgm:t>
        <a:bodyPr/>
        <a:lstStyle/>
        <a:p>
          <a:endParaRPr lang="ru-RU"/>
        </a:p>
      </dgm:t>
    </dgm:pt>
    <dgm:pt modelId="{C8BA3A74-D156-3842-99FB-B7E0E9D666EC}" type="pres">
      <dgm:prSet presAssocID="{70CFE600-7D74-0B4E-AE6C-A44089554E85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834937-1E68-434F-A943-329BDB08E319}" type="pres">
      <dgm:prSet presAssocID="{70CFE600-7D74-0B4E-AE6C-A44089554E85}" presName="centerTile" presStyleLbl="fgShp" presStyleIdx="0" presStyleCnt="1" custScaleX="130522" custScaleY="66087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A2E3025-178B-AD43-B647-1DEDE1DDA3B9}" srcId="{5723DCA4-47E2-884E-8487-1EB36E846BCC}" destId="{B631351D-578F-E545-9376-D8ED89610A54}" srcOrd="2" destOrd="0" parTransId="{F2A0DE83-93CE-604B-ADAF-9AF55025B861}" sibTransId="{4B385825-3D4A-5E4B-B7DC-E1B498D4B470}"/>
    <dgm:cxn modelId="{D1CE6DB3-23A0-4AE0-8C53-671852A5F9C6}" type="presOf" srcId="{76601386-1CB5-A043-8ADB-0C94AFB0F42A}" destId="{10EAF330-E964-B34D-A311-68DA567F82D8}" srcOrd="1" destOrd="0" presId="urn:microsoft.com/office/officeart/2005/8/layout/matrix1"/>
    <dgm:cxn modelId="{B27AB28E-BEA4-E147-8AF9-4475C08866C3}" srcId="{70CFE600-7D74-0B4E-AE6C-A44089554E85}" destId="{5723DCA4-47E2-884E-8487-1EB36E846BCC}" srcOrd="0" destOrd="0" parTransId="{7CF6B693-3CA4-7D47-85D9-45125A663B44}" sibTransId="{E17F5319-A78C-5A4A-BDFF-2D5109461920}"/>
    <dgm:cxn modelId="{EA334D93-B7CB-47AA-8CD9-9C198EDEFC93}" type="presOf" srcId="{76601386-1CB5-A043-8ADB-0C94AFB0F42A}" destId="{50037EE5-7D9A-9E43-B435-20BD709FE76D}" srcOrd="0" destOrd="0" presId="urn:microsoft.com/office/officeart/2005/8/layout/matrix1"/>
    <dgm:cxn modelId="{DCE388B6-8D0D-574C-8469-D4FD7F9EB7C0}" srcId="{5723DCA4-47E2-884E-8487-1EB36E846BCC}" destId="{740BF233-FB19-A74B-8F7C-56059852DABE}" srcOrd="0" destOrd="0" parTransId="{4DF677C9-850A-284D-86CF-A569D9AC0716}" sibTransId="{911B7D2F-7D42-C445-B2EF-A6F3DE6633B4}"/>
    <dgm:cxn modelId="{35601895-EAAE-49D1-8D5C-10A74848F7D7}" type="presOf" srcId="{740BF233-FB19-A74B-8F7C-56059852DABE}" destId="{1BA9F798-2B73-C84F-8116-A7FD6F7C4297}" srcOrd="0" destOrd="0" presId="urn:microsoft.com/office/officeart/2005/8/layout/matrix1"/>
    <dgm:cxn modelId="{642E616A-101A-E647-8A25-6888F5903294}" srcId="{5723DCA4-47E2-884E-8487-1EB36E846BCC}" destId="{76601386-1CB5-A043-8ADB-0C94AFB0F42A}" srcOrd="1" destOrd="0" parTransId="{71FFDEF1-7877-9C4C-BF51-03A596D73207}" sibTransId="{292F6110-6ABE-9B46-8666-060023474C6E}"/>
    <dgm:cxn modelId="{C1C07F72-0F9D-46A9-833F-5137A9DA3291}" type="presOf" srcId="{5723DCA4-47E2-884E-8487-1EB36E846BCC}" destId="{E9834937-1E68-434F-A943-329BDB08E319}" srcOrd="0" destOrd="0" presId="urn:microsoft.com/office/officeart/2005/8/layout/matrix1"/>
    <dgm:cxn modelId="{16D07374-45A0-432F-B57E-094E8F442AE8}" type="presOf" srcId="{B631351D-578F-E545-9376-D8ED89610A54}" destId="{9452F5D7-1C57-774A-8130-F2880F274E9B}" srcOrd="1" destOrd="0" presId="urn:microsoft.com/office/officeart/2005/8/layout/matrix1"/>
    <dgm:cxn modelId="{6FEC3552-6CCA-4C79-BF6F-D4E2EB553829}" type="presOf" srcId="{86EAD842-E555-D34E-BA0C-0A145AAD2207}" destId="{C8BA3A74-D156-3842-99FB-B7E0E9D666EC}" srcOrd="1" destOrd="0" presId="urn:microsoft.com/office/officeart/2005/8/layout/matrix1"/>
    <dgm:cxn modelId="{CE03343A-C84C-41A3-8233-9DA9882A8504}" type="presOf" srcId="{740BF233-FB19-A74B-8F7C-56059852DABE}" destId="{416210BA-B7D9-584A-88BA-954047402229}" srcOrd="1" destOrd="0" presId="urn:microsoft.com/office/officeart/2005/8/layout/matrix1"/>
    <dgm:cxn modelId="{CEFF0D98-6ED4-0B4E-AD03-2A2352D21EC1}" srcId="{5723DCA4-47E2-884E-8487-1EB36E846BCC}" destId="{86EAD842-E555-D34E-BA0C-0A145AAD2207}" srcOrd="3" destOrd="0" parTransId="{B663E895-6AAC-6D42-A8C7-3725429AC90B}" sibTransId="{8AD54989-34E7-4D40-AAC4-D8D337485866}"/>
    <dgm:cxn modelId="{FEA0D21E-0395-44CC-94C9-FA1AA7C84A68}" type="presOf" srcId="{86EAD842-E555-D34E-BA0C-0A145AAD2207}" destId="{F550BA90-B64E-2041-94D5-AACCD3EC7505}" srcOrd="0" destOrd="0" presId="urn:microsoft.com/office/officeart/2005/8/layout/matrix1"/>
    <dgm:cxn modelId="{FCFAB44D-C81E-41E1-BE3B-2B02894CCFDF}" type="presOf" srcId="{B631351D-578F-E545-9376-D8ED89610A54}" destId="{43B5DA58-33B1-1945-87E5-CED4CB908FF6}" srcOrd="0" destOrd="0" presId="urn:microsoft.com/office/officeart/2005/8/layout/matrix1"/>
    <dgm:cxn modelId="{E77414EB-210D-4B60-8185-C1AF3ECB2008}" type="presOf" srcId="{70CFE600-7D74-0B4E-AE6C-A44089554E85}" destId="{56FF5BC8-462A-D54E-8C43-641326E3D15D}" srcOrd="0" destOrd="0" presId="urn:microsoft.com/office/officeart/2005/8/layout/matrix1"/>
    <dgm:cxn modelId="{4D85D68C-DC7B-4842-A5FF-B47FA2C7253D}" type="presParOf" srcId="{56FF5BC8-462A-D54E-8C43-641326E3D15D}" destId="{5051B853-99CA-F74E-976C-10D9C1D3B811}" srcOrd="0" destOrd="0" presId="urn:microsoft.com/office/officeart/2005/8/layout/matrix1"/>
    <dgm:cxn modelId="{DA0A0B1D-D7BD-4AFC-BCB7-658650A6B802}" type="presParOf" srcId="{5051B853-99CA-F74E-976C-10D9C1D3B811}" destId="{1BA9F798-2B73-C84F-8116-A7FD6F7C4297}" srcOrd="0" destOrd="0" presId="urn:microsoft.com/office/officeart/2005/8/layout/matrix1"/>
    <dgm:cxn modelId="{D863B22E-08D0-45C6-97E4-87285877694C}" type="presParOf" srcId="{5051B853-99CA-F74E-976C-10D9C1D3B811}" destId="{416210BA-B7D9-584A-88BA-954047402229}" srcOrd="1" destOrd="0" presId="urn:microsoft.com/office/officeart/2005/8/layout/matrix1"/>
    <dgm:cxn modelId="{76E5C174-8A0F-40D6-9035-2C3A93527103}" type="presParOf" srcId="{5051B853-99CA-F74E-976C-10D9C1D3B811}" destId="{50037EE5-7D9A-9E43-B435-20BD709FE76D}" srcOrd="2" destOrd="0" presId="urn:microsoft.com/office/officeart/2005/8/layout/matrix1"/>
    <dgm:cxn modelId="{F62831A1-C23E-4F72-BF55-4D98461D60C8}" type="presParOf" srcId="{5051B853-99CA-F74E-976C-10D9C1D3B811}" destId="{10EAF330-E964-B34D-A311-68DA567F82D8}" srcOrd="3" destOrd="0" presId="urn:microsoft.com/office/officeart/2005/8/layout/matrix1"/>
    <dgm:cxn modelId="{6D1254DB-39AF-47AE-AE85-C8B3C33A9E17}" type="presParOf" srcId="{5051B853-99CA-F74E-976C-10D9C1D3B811}" destId="{43B5DA58-33B1-1945-87E5-CED4CB908FF6}" srcOrd="4" destOrd="0" presId="urn:microsoft.com/office/officeart/2005/8/layout/matrix1"/>
    <dgm:cxn modelId="{FC11FDEE-B5D5-4985-A899-AAC46566A54D}" type="presParOf" srcId="{5051B853-99CA-F74E-976C-10D9C1D3B811}" destId="{9452F5D7-1C57-774A-8130-F2880F274E9B}" srcOrd="5" destOrd="0" presId="urn:microsoft.com/office/officeart/2005/8/layout/matrix1"/>
    <dgm:cxn modelId="{944A1912-0526-49C7-857A-FABDB172FF5E}" type="presParOf" srcId="{5051B853-99CA-F74E-976C-10D9C1D3B811}" destId="{F550BA90-B64E-2041-94D5-AACCD3EC7505}" srcOrd="6" destOrd="0" presId="urn:microsoft.com/office/officeart/2005/8/layout/matrix1"/>
    <dgm:cxn modelId="{1621B3CB-E415-49B7-84EF-E2FC7F063AF8}" type="presParOf" srcId="{5051B853-99CA-F74E-976C-10D9C1D3B811}" destId="{C8BA3A74-D156-3842-99FB-B7E0E9D666EC}" srcOrd="7" destOrd="0" presId="urn:microsoft.com/office/officeart/2005/8/layout/matrix1"/>
    <dgm:cxn modelId="{3C9D9255-C470-4B6F-8CCA-09C565F1E25B}" type="presParOf" srcId="{56FF5BC8-462A-D54E-8C43-641326E3D15D}" destId="{E9834937-1E68-434F-A943-329BDB08E31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A9F798-2B73-C84F-8116-A7FD6F7C4297}">
      <dsp:nvSpPr>
        <dsp:cNvPr id="0" name=""/>
        <dsp:cNvSpPr/>
      </dsp:nvSpPr>
      <dsp:spPr>
        <a:xfrm rot="16200000">
          <a:off x="1748262" y="-1769130"/>
          <a:ext cx="2319533" cy="5857795"/>
        </a:xfrm>
        <a:prstGeom prst="round1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cs typeface="Times New Roman" pitchFamily="18" charset="0"/>
            </a:rPr>
            <a:t>ФГОС основного общего образования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cs typeface="Times New Roman" pitchFamily="18" charset="0"/>
            </a:rPr>
            <a:t>(</a:t>
          </a:r>
          <a:r>
            <a:rPr lang="ru-RU" sz="1800" kern="1200" dirty="0"/>
            <a:t>приказ Министерства образования и науки России от 17.12.2010 г. № 1897; в ред. от  31.12.2015 г. N 1577)   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-20868" y="0"/>
        <a:ext cx="5857795" cy="1739650"/>
      </dsp:txXfrm>
    </dsp:sp>
    <dsp:sp modelId="{50037EE5-7D9A-9E43-B435-20BD709FE76D}">
      <dsp:nvSpPr>
        <dsp:cNvPr id="0" name=""/>
        <dsp:cNvSpPr/>
      </dsp:nvSpPr>
      <dsp:spPr>
        <a:xfrm>
          <a:off x="5761097" y="0"/>
          <a:ext cx="5954507" cy="2319533"/>
        </a:xfrm>
        <a:prstGeom prst="round1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>
              <a:latin typeface="+mn-lt"/>
              <a:cs typeface="Times New Roman" panose="02020603050405020304" pitchFamily="18" charset="0"/>
            </a:rPr>
            <a:t>Примерная основная образовательная программа основного общего образования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>
              <a:latin typeface="+mn-lt"/>
              <a:cs typeface="Times New Roman" panose="02020603050405020304" pitchFamily="18" charset="0"/>
            </a:rPr>
            <a:t> </a:t>
          </a:r>
          <a:r>
            <a:rPr lang="ru-RU" sz="1800" i="1" kern="1200" dirty="0">
              <a:latin typeface="+mn-lt"/>
              <a:cs typeface="Times New Roman" pitchFamily="18" charset="0"/>
            </a:rPr>
            <a:t>/ утв. р</a:t>
          </a:r>
          <a:r>
            <a:rPr lang="ru-RU" sz="1800" i="1" kern="1200" dirty="0">
              <a:latin typeface="+mn-lt"/>
            </a:rPr>
            <a:t>ешением ФУМО по общему образованию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800" kern="1200" dirty="0">
              <a:latin typeface="+mn-lt"/>
            </a:rPr>
            <a:t>(в ред. от 04.02.2020 г., протокол  № 1/20) </a:t>
          </a:r>
          <a:endParaRPr lang="ru-RU" sz="1800" b="1" kern="1200" dirty="0">
            <a:latin typeface="+mn-lt"/>
            <a:cs typeface="Times New Roman" panose="02020603050405020304" pitchFamily="18" charset="0"/>
          </a:endParaRPr>
        </a:p>
      </dsp:txBody>
      <dsp:txXfrm>
        <a:off x="5761097" y="0"/>
        <a:ext cx="5954507" cy="1739650"/>
      </dsp:txXfrm>
    </dsp:sp>
    <dsp:sp modelId="{43B5DA58-33B1-1945-87E5-CED4CB908FF6}">
      <dsp:nvSpPr>
        <dsp:cNvPr id="0" name=""/>
        <dsp:cNvSpPr/>
      </dsp:nvSpPr>
      <dsp:spPr>
        <a:xfrm rot="10800000">
          <a:off x="-40726" y="2301162"/>
          <a:ext cx="5857795" cy="2319533"/>
        </a:xfrm>
        <a:prstGeom prst="round1Rect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/>
            <a:t>Письмо Министерства просвещения РФ от 28.02.2020 г. </a:t>
          </a:r>
          <a:r>
            <a:rPr lang="ru-RU" sz="1600" kern="1200" dirty="0"/>
            <a:t>«Методические рекомендации для руководителей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/>
            <a:t>и педагогических работников общеобразовательных организаций по работе с обновленной Примерной 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/>
            <a:t>основной образовательной программой по предметной области «Технология»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-40726" y="2881046"/>
        <a:ext cx="5857795" cy="1739650"/>
      </dsp:txXfrm>
    </dsp:sp>
    <dsp:sp modelId="{F550BA90-B64E-2041-94D5-AACCD3EC7505}">
      <dsp:nvSpPr>
        <dsp:cNvPr id="0" name=""/>
        <dsp:cNvSpPr/>
      </dsp:nvSpPr>
      <dsp:spPr>
        <a:xfrm rot="5400000">
          <a:off x="7586199" y="468950"/>
          <a:ext cx="2319533" cy="6020700"/>
        </a:xfrm>
        <a:prstGeom prst="round1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/>
            <a:t>Приказ Министерства просвещения РФ от 18.02.2020 г., № 52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«Об утверждении плана мероприятий по реализации Концепции преподавания предметной области «Технология» в образовательных организациях Российской Федерации, реализующих основные общеобразовательные программы, на 2020-2024 годы, утвержденной на заседании Коллегии Министерства просвещения Российской Федерации 24.12.2018 г.»</a:t>
          </a:r>
        </a:p>
      </dsp:txBody>
      <dsp:txXfrm rot="-5400000">
        <a:off x="5735616" y="2899416"/>
        <a:ext cx="6020700" cy="1739650"/>
      </dsp:txXfrm>
    </dsp:sp>
    <dsp:sp modelId="{E9834937-1E68-434F-A943-329BDB08E319}">
      <dsp:nvSpPr>
        <dsp:cNvPr id="0" name=""/>
        <dsp:cNvSpPr/>
      </dsp:nvSpPr>
      <dsp:spPr>
        <a:xfrm>
          <a:off x="3564081" y="1936305"/>
          <a:ext cx="4587426" cy="766455"/>
        </a:xfrm>
        <a:prstGeom prst="roundRect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Концепция преподавания предметной области «Технология»</a:t>
          </a:r>
        </a:p>
      </dsp:txBody>
      <dsp:txXfrm>
        <a:off x="3601496" y="1973720"/>
        <a:ext cx="4512596" cy="691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F8789-1979-4371-9085-ABA0C510A7FF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C4957-3E6D-44F6-80D1-E054D6E6E00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78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08.06.2023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80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6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2347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7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1844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8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6937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9:notes"/>
          <p:cNvSpPr txBox="1">
            <a:spLocks noGrp="1"/>
          </p:cNvSpPr>
          <p:nvPr>
            <p:ph type="body" idx="1"/>
          </p:nvPr>
        </p:nvSpPr>
        <p:spPr>
          <a:xfrm>
            <a:off x="685801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45189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BC4957-3E6D-44F6-80D1-E054D6E6E008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562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08.06.2023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786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3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4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5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6.bin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7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8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tags" Target="../tags/tag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9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9.png"/><Relationship Id="rId2" Type="http://schemas.openxmlformats.org/officeDocument/2006/relationships/tags" Target="../tags/tag1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10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11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8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oleObject" Target="../embeddings/oleObject12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1.jpeg"/><Relationship Id="rId2" Type="http://schemas.openxmlformats.org/officeDocument/2006/relationships/tags" Target="../tags/tag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.emf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3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050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4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68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6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65181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Текстовый слайд">
  <p:cSld name="3_Текстовый слайд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8" y="1589"/>
            <a:ext cx="2116" cy="158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5"/>
          <p:cNvSpPr/>
          <p:nvPr/>
        </p:nvSpPr>
        <p:spPr>
          <a:xfrm rot="-5400000">
            <a:off x="2136224" y="-1133614"/>
            <a:ext cx="45719" cy="4320000"/>
          </a:xfrm>
          <a:prstGeom prst="rect">
            <a:avLst/>
          </a:prstGeom>
          <a:solidFill>
            <a:srgbClr val="EB2049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EB20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"/>
          <p:cNvSpPr/>
          <p:nvPr/>
        </p:nvSpPr>
        <p:spPr>
          <a:xfrm rot="-54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334433" y="129440"/>
            <a:ext cx="11519999" cy="64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rgbClr val="2D34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9437192" y="6338311"/>
            <a:ext cx="17780" cy="231140"/>
          </a:xfrm>
          <a:custGeom>
            <a:avLst/>
            <a:gdLst/>
            <a:ahLst/>
            <a:cxnLst/>
            <a:rect l="l" t="t" r="r" b="b"/>
            <a:pathLst>
              <a:path w="17779" h="231140" extrusionOk="0">
                <a:moveTo>
                  <a:pt x="14657" y="0"/>
                </a:moveTo>
                <a:lnTo>
                  <a:pt x="5864" y="0"/>
                </a:lnTo>
                <a:lnTo>
                  <a:pt x="0" y="2921"/>
                </a:lnTo>
                <a:lnTo>
                  <a:pt x="0" y="228120"/>
                </a:lnTo>
                <a:lnTo>
                  <a:pt x="5864" y="231042"/>
                </a:lnTo>
                <a:lnTo>
                  <a:pt x="14657" y="231042"/>
                </a:lnTo>
                <a:lnTo>
                  <a:pt x="17585" y="228120"/>
                </a:lnTo>
                <a:lnTo>
                  <a:pt x="17585" y="2921"/>
                </a:lnTo>
                <a:close/>
              </a:path>
            </a:pathLst>
          </a:custGeom>
          <a:solidFill>
            <a:srgbClr val="E20E3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9539754" y="6262268"/>
            <a:ext cx="1268919" cy="432846"/>
          </a:xfrm>
          <a:prstGeom prst="rect">
            <a:avLst/>
          </a:prstGeom>
          <a:blipFill rotWithShape="1">
            <a:blip r:embed="rId3" cstate="print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oogle Shape;63;p5"/>
          <p:cNvGrpSpPr/>
          <p:nvPr/>
        </p:nvGrpSpPr>
        <p:grpSpPr>
          <a:xfrm>
            <a:off x="8962643" y="6262268"/>
            <a:ext cx="381000" cy="383540"/>
            <a:chOff x="8962643" y="6262268"/>
            <a:chExt cx="381000" cy="383540"/>
          </a:xfrm>
        </p:grpSpPr>
        <p:sp>
          <p:nvSpPr>
            <p:cNvPr id="64" name="Google Shape;64;p5"/>
            <p:cNvSpPr/>
            <p:nvPr/>
          </p:nvSpPr>
          <p:spPr>
            <a:xfrm>
              <a:off x="8962643" y="6262268"/>
              <a:ext cx="381000" cy="383540"/>
            </a:xfrm>
            <a:custGeom>
              <a:avLst/>
              <a:gdLst/>
              <a:ahLst/>
              <a:cxnLst/>
              <a:rect l="l" t="t" r="r" b="b"/>
              <a:pathLst>
                <a:path w="381000" h="383540" extrusionOk="0">
                  <a:moveTo>
                    <a:pt x="187362" y="0"/>
                  </a:moveTo>
                  <a:lnTo>
                    <a:pt x="143593" y="5005"/>
                  </a:lnTo>
                  <a:lnTo>
                    <a:pt x="103463" y="19270"/>
                  </a:lnTo>
                  <a:lnTo>
                    <a:pt x="68101" y="41670"/>
                  </a:lnTo>
                  <a:lnTo>
                    <a:pt x="38634" y="71079"/>
                  </a:lnTo>
                  <a:lnTo>
                    <a:pt x="16190" y="106370"/>
                  </a:lnTo>
                  <a:lnTo>
                    <a:pt x="1897" y="146418"/>
                  </a:lnTo>
                  <a:lnTo>
                    <a:pt x="0" y="217357"/>
                  </a:lnTo>
                  <a:lnTo>
                    <a:pt x="1897" y="233943"/>
                  </a:lnTo>
                  <a:lnTo>
                    <a:pt x="16190" y="274411"/>
                  </a:lnTo>
                  <a:lnTo>
                    <a:pt x="38634" y="310275"/>
                  </a:lnTo>
                  <a:lnTo>
                    <a:pt x="68101" y="340306"/>
                  </a:lnTo>
                  <a:lnTo>
                    <a:pt x="103463" y="363277"/>
                  </a:lnTo>
                  <a:lnTo>
                    <a:pt x="143593" y="377959"/>
                  </a:lnTo>
                  <a:lnTo>
                    <a:pt x="187362" y="383127"/>
                  </a:lnTo>
                  <a:lnTo>
                    <a:pt x="231295" y="377959"/>
                  </a:lnTo>
                  <a:lnTo>
                    <a:pt x="271844" y="363277"/>
                  </a:lnTo>
                  <a:lnTo>
                    <a:pt x="272817" y="362655"/>
                  </a:lnTo>
                  <a:lnTo>
                    <a:pt x="187362" y="362655"/>
                  </a:lnTo>
                  <a:lnTo>
                    <a:pt x="142211" y="356575"/>
                  </a:lnTo>
                  <a:lnTo>
                    <a:pt x="101619" y="339366"/>
                  </a:lnTo>
                  <a:lnTo>
                    <a:pt x="67213" y="312570"/>
                  </a:lnTo>
                  <a:lnTo>
                    <a:pt x="40622" y="277731"/>
                  </a:lnTo>
                  <a:lnTo>
                    <a:pt x="23473" y="236392"/>
                  </a:lnTo>
                  <a:lnTo>
                    <a:pt x="17395" y="190098"/>
                  </a:lnTo>
                  <a:lnTo>
                    <a:pt x="23473" y="145039"/>
                  </a:lnTo>
                  <a:lnTo>
                    <a:pt x="40622" y="104528"/>
                  </a:lnTo>
                  <a:lnTo>
                    <a:pt x="67213" y="70191"/>
                  </a:lnTo>
                  <a:lnTo>
                    <a:pt x="101619" y="43652"/>
                  </a:lnTo>
                  <a:lnTo>
                    <a:pt x="142211" y="26537"/>
                  </a:lnTo>
                  <a:lnTo>
                    <a:pt x="187362" y="20471"/>
                  </a:lnTo>
                  <a:lnTo>
                    <a:pt x="273771" y="20471"/>
                  </a:lnTo>
                  <a:lnTo>
                    <a:pt x="271844" y="19270"/>
                  </a:lnTo>
                  <a:lnTo>
                    <a:pt x="231295" y="5005"/>
                  </a:lnTo>
                  <a:lnTo>
                    <a:pt x="187362" y="0"/>
                  </a:lnTo>
                  <a:close/>
                </a:path>
                <a:path w="381000" h="383540" extrusionOk="0">
                  <a:moveTo>
                    <a:pt x="273771" y="20471"/>
                  </a:moveTo>
                  <a:lnTo>
                    <a:pt x="187362" y="20471"/>
                  </a:lnTo>
                  <a:lnTo>
                    <a:pt x="233748" y="26537"/>
                  </a:lnTo>
                  <a:lnTo>
                    <a:pt x="275167" y="43652"/>
                  </a:lnTo>
                  <a:lnTo>
                    <a:pt x="310074" y="70191"/>
                  </a:lnTo>
                  <a:lnTo>
                    <a:pt x="336922" y="104528"/>
                  </a:lnTo>
                  <a:lnTo>
                    <a:pt x="354164" y="145039"/>
                  </a:lnTo>
                  <a:lnTo>
                    <a:pt x="360255" y="190098"/>
                  </a:lnTo>
                  <a:lnTo>
                    <a:pt x="354164" y="236392"/>
                  </a:lnTo>
                  <a:lnTo>
                    <a:pt x="336922" y="277731"/>
                  </a:lnTo>
                  <a:lnTo>
                    <a:pt x="310074" y="312570"/>
                  </a:lnTo>
                  <a:lnTo>
                    <a:pt x="275167" y="339366"/>
                  </a:lnTo>
                  <a:lnTo>
                    <a:pt x="233748" y="356575"/>
                  </a:lnTo>
                  <a:lnTo>
                    <a:pt x="187362" y="362655"/>
                  </a:lnTo>
                  <a:lnTo>
                    <a:pt x="272817" y="362655"/>
                  </a:lnTo>
                  <a:lnTo>
                    <a:pt x="307779" y="340306"/>
                  </a:lnTo>
                  <a:lnTo>
                    <a:pt x="337871" y="310275"/>
                  </a:lnTo>
                  <a:lnTo>
                    <a:pt x="360888" y="274411"/>
                  </a:lnTo>
                  <a:lnTo>
                    <a:pt x="375600" y="233943"/>
                  </a:lnTo>
                  <a:lnTo>
                    <a:pt x="380778" y="190098"/>
                  </a:lnTo>
                  <a:lnTo>
                    <a:pt x="375600" y="146418"/>
                  </a:lnTo>
                  <a:lnTo>
                    <a:pt x="360888" y="106370"/>
                  </a:lnTo>
                  <a:lnTo>
                    <a:pt x="337871" y="71079"/>
                  </a:lnTo>
                  <a:lnTo>
                    <a:pt x="307779" y="41670"/>
                  </a:lnTo>
                  <a:lnTo>
                    <a:pt x="273771" y="20471"/>
                  </a:lnTo>
                  <a:close/>
                </a:path>
              </a:pathLst>
            </a:custGeom>
            <a:solidFill>
              <a:srgbClr val="2E2A8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9050370" y="6317839"/>
              <a:ext cx="240296" cy="286609"/>
            </a:xfrm>
            <a:prstGeom prst="rect">
              <a:avLst/>
            </a:prstGeom>
            <a:blipFill rotWithShape="1">
              <a:blip r:embed="rId4" cstate="print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5"/>
          <p:cNvSpPr/>
          <p:nvPr/>
        </p:nvSpPr>
        <p:spPr>
          <a:xfrm>
            <a:off x="11028426" y="6341236"/>
            <a:ext cx="342900" cy="321945"/>
          </a:xfrm>
          <a:custGeom>
            <a:avLst/>
            <a:gdLst/>
            <a:ahLst/>
            <a:cxnLst/>
            <a:rect l="l" t="t" r="r" b="b"/>
            <a:pathLst>
              <a:path w="342900" h="321945" extrusionOk="0">
                <a:moveTo>
                  <a:pt x="55689" y="277837"/>
                </a:moveTo>
                <a:lnTo>
                  <a:pt x="54089" y="269201"/>
                </a:lnTo>
                <a:lnTo>
                  <a:pt x="49847" y="262064"/>
                </a:lnTo>
                <a:lnTo>
                  <a:pt x="49847" y="277837"/>
                </a:lnTo>
                <a:lnTo>
                  <a:pt x="48742" y="286016"/>
                </a:lnTo>
                <a:lnTo>
                  <a:pt x="45427" y="292836"/>
                </a:lnTo>
                <a:lnTo>
                  <a:pt x="39928" y="297992"/>
                </a:lnTo>
                <a:lnTo>
                  <a:pt x="32245" y="301244"/>
                </a:lnTo>
                <a:lnTo>
                  <a:pt x="29286" y="301244"/>
                </a:lnTo>
                <a:lnTo>
                  <a:pt x="26416" y="304165"/>
                </a:lnTo>
                <a:lnTo>
                  <a:pt x="14643" y="304165"/>
                </a:lnTo>
                <a:lnTo>
                  <a:pt x="14643" y="254444"/>
                </a:lnTo>
                <a:lnTo>
                  <a:pt x="29286" y="254444"/>
                </a:lnTo>
                <a:lnTo>
                  <a:pt x="32245" y="257365"/>
                </a:lnTo>
                <a:lnTo>
                  <a:pt x="38709" y="260159"/>
                </a:lnTo>
                <a:lnTo>
                  <a:pt x="44348" y="264312"/>
                </a:lnTo>
                <a:lnTo>
                  <a:pt x="48336" y="270116"/>
                </a:lnTo>
                <a:lnTo>
                  <a:pt x="49847" y="277837"/>
                </a:lnTo>
                <a:lnTo>
                  <a:pt x="49847" y="262064"/>
                </a:lnTo>
                <a:lnTo>
                  <a:pt x="49453" y="261391"/>
                </a:lnTo>
                <a:lnTo>
                  <a:pt x="42087" y="255219"/>
                </a:lnTo>
                <a:lnTo>
                  <a:pt x="32245" y="251510"/>
                </a:lnTo>
                <a:lnTo>
                  <a:pt x="0" y="251510"/>
                </a:lnTo>
                <a:lnTo>
                  <a:pt x="0" y="254444"/>
                </a:lnTo>
                <a:lnTo>
                  <a:pt x="8813" y="254444"/>
                </a:lnTo>
                <a:lnTo>
                  <a:pt x="8813" y="307086"/>
                </a:lnTo>
                <a:lnTo>
                  <a:pt x="32245" y="307086"/>
                </a:lnTo>
                <a:lnTo>
                  <a:pt x="40043" y="304165"/>
                </a:lnTo>
                <a:lnTo>
                  <a:pt x="43332" y="302933"/>
                </a:lnTo>
                <a:lnTo>
                  <a:pt x="50571" y="295757"/>
                </a:lnTo>
                <a:lnTo>
                  <a:pt x="54495" y="286931"/>
                </a:lnTo>
                <a:lnTo>
                  <a:pt x="55689" y="277837"/>
                </a:lnTo>
                <a:close/>
              </a:path>
              <a:path w="342900" h="321945" extrusionOk="0">
                <a:moveTo>
                  <a:pt x="117208" y="277837"/>
                </a:moveTo>
                <a:lnTo>
                  <a:pt x="116065" y="269201"/>
                </a:lnTo>
                <a:lnTo>
                  <a:pt x="112458" y="261391"/>
                </a:lnTo>
                <a:lnTo>
                  <a:pt x="111366" y="260337"/>
                </a:lnTo>
                <a:lnTo>
                  <a:pt x="111366" y="266141"/>
                </a:lnTo>
                <a:lnTo>
                  <a:pt x="111366" y="277837"/>
                </a:lnTo>
                <a:lnTo>
                  <a:pt x="110718" y="286016"/>
                </a:lnTo>
                <a:lnTo>
                  <a:pt x="108432" y="292836"/>
                </a:lnTo>
                <a:lnTo>
                  <a:pt x="103949" y="297992"/>
                </a:lnTo>
                <a:lnTo>
                  <a:pt x="96735" y="301244"/>
                </a:lnTo>
                <a:lnTo>
                  <a:pt x="93764" y="304165"/>
                </a:lnTo>
                <a:lnTo>
                  <a:pt x="79133" y="304165"/>
                </a:lnTo>
                <a:lnTo>
                  <a:pt x="79133" y="254444"/>
                </a:lnTo>
                <a:lnTo>
                  <a:pt x="90893" y="254444"/>
                </a:lnTo>
                <a:lnTo>
                  <a:pt x="96735" y="257365"/>
                </a:lnTo>
                <a:lnTo>
                  <a:pt x="105537" y="260286"/>
                </a:lnTo>
                <a:lnTo>
                  <a:pt x="111366" y="266141"/>
                </a:lnTo>
                <a:lnTo>
                  <a:pt x="111366" y="260337"/>
                </a:lnTo>
                <a:lnTo>
                  <a:pt x="106108" y="255219"/>
                </a:lnTo>
                <a:lnTo>
                  <a:pt x="104152" y="254444"/>
                </a:lnTo>
                <a:lnTo>
                  <a:pt x="96735" y="251510"/>
                </a:lnTo>
                <a:lnTo>
                  <a:pt x="73291" y="251510"/>
                </a:lnTo>
                <a:lnTo>
                  <a:pt x="73291" y="321716"/>
                </a:lnTo>
                <a:lnTo>
                  <a:pt x="79133" y="321716"/>
                </a:lnTo>
                <a:lnTo>
                  <a:pt x="79133" y="307086"/>
                </a:lnTo>
                <a:lnTo>
                  <a:pt x="96735" y="307086"/>
                </a:lnTo>
                <a:lnTo>
                  <a:pt x="103327" y="304165"/>
                </a:lnTo>
                <a:lnTo>
                  <a:pt x="106108" y="302933"/>
                </a:lnTo>
                <a:lnTo>
                  <a:pt x="112458" y="295757"/>
                </a:lnTo>
                <a:lnTo>
                  <a:pt x="116065" y="286931"/>
                </a:lnTo>
                <a:lnTo>
                  <a:pt x="117208" y="277837"/>
                </a:lnTo>
                <a:close/>
              </a:path>
              <a:path w="342900" h="321945" extrusionOk="0">
                <a:moveTo>
                  <a:pt x="193459" y="277837"/>
                </a:moveTo>
                <a:lnTo>
                  <a:pt x="191350" y="265861"/>
                </a:lnTo>
                <a:lnTo>
                  <a:pt x="187528" y="259981"/>
                </a:lnTo>
                <a:lnTo>
                  <a:pt x="187528" y="277837"/>
                </a:lnTo>
                <a:lnTo>
                  <a:pt x="185928" y="289356"/>
                </a:lnTo>
                <a:lnTo>
                  <a:pt x="181292" y="297586"/>
                </a:lnTo>
                <a:lnTo>
                  <a:pt x="173926" y="302514"/>
                </a:lnTo>
                <a:lnTo>
                  <a:pt x="164084" y="304165"/>
                </a:lnTo>
                <a:lnTo>
                  <a:pt x="153797" y="302514"/>
                </a:lnTo>
                <a:lnTo>
                  <a:pt x="145440" y="297586"/>
                </a:lnTo>
                <a:lnTo>
                  <a:pt x="139827" y="289356"/>
                </a:lnTo>
                <a:lnTo>
                  <a:pt x="137782" y="277837"/>
                </a:lnTo>
                <a:lnTo>
                  <a:pt x="139827" y="268020"/>
                </a:lnTo>
                <a:lnTo>
                  <a:pt x="145440" y="260667"/>
                </a:lnTo>
                <a:lnTo>
                  <a:pt x="153797" y="256044"/>
                </a:lnTo>
                <a:lnTo>
                  <a:pt x="164084" y="254444"/>
                </a:lnTo>
                <a:lnTo>
                  <a:pt x="173926" y="256044"/>
                </a:lnTo>
                <a:lnTo>
                  <a:pt x="181292" y="260667"/>
                </a:lnTo>
                <a:lnTo>
                  <a:pt x="185928" y="268020"/>
                </a:lnTo>
                <a:lnTo>
                  <a:pt x="187528" y="277837"/>
                </a:lnTo>
                <a:lnTo>
                  <a:pt x="187528" y="259981"/>
                </a:lnTo>
                <a:lnTo>
                  <a:pt x="185369" y="256641"/>
                </a:lnTo>
                <a:lnTo>
                  <a:pt x="181952" y="254444"/>
                </a:lnTo>
                <a:lnTo>
                  <a:pt x="176098" y="250698"/>
                </a:lnTo>
                <a:lnTo>
                  <a:pt x="164084" y="248589"/>
                </a:lnTo>
                <a:lnTo>
                  <a:pt x="151625" y="250698"/>
                </a:lnTo>
                <a:lnTo>
                  <a:pt x="141363" y="256641"/>
                </a:lnTo>
                <a:lnTo>
                  <a:pt x="134404" y="265861"/>
                </a:lnTo>
                <a:lnTo>
                  <a:pt x="131838" y="277837"/>
                </a:lnTo>
                <a:lnTo>
                  <a:pt x="134404" y="290271"/>
                </a:lnTo>
                <a:lnTo>
                  <a:pt x="141363" y="300507"/>
                </a:lnTo>
                <a:lnTo>
                  <a:pt x="151625" y="307454"/>
                </a:lnTo>
                <a:lnTo>
                  <a:pt x="164084" y="310019"/>
                </a:lnTo>
                <a:lnTo>
                  <a:pt x="176098" y="307454"/>
                </a:lnTo>
                <a:lnTo>
                  <a:pt x="180492" y="304165"/>
                </a:lnTo>
                <a:lnTo>
                  <a:pt x="185369" y="300507"/>
                </a:lnTo>
                <a:lnTo>
                  <a:pt x="191350" y="290271"/>
                </a:lnTo>
                <a:lnTo>
                  <a:pt x="193459" y="277837"/>
                </a:lnTo>
                <a:close/>
              </a:path>
              <a:path w="342900" h="321945" extrusionOk="0">
                <a:moveTo>
                  <a:pt x="257848" y="17551"/>
                </a:moveTo>
                <a:lnTo>
                  <a:pt x="254977" y="14617"/>
                </a:lnTo>
                <a:lnTo>
                  <a:pt x="254977" y="11696"/>
                </a:lnTo>
                <a:lnTo>
                  <a:pt x="252006" y="8775"/>
                </a:lnTo>
                <a:lnTo>
                  <a:pt x="243205" y="8775"/>
                </a:lnTo>
                <a:lnTo>
                  <a:pt x="240334" y="11696"/>
                </a:lnTo>
                <a:lnTo>
                  <a:pt x="237375" y="14617"/>
                </a:lnTo>
                <a:lnTo>
                  <a:pt x="237375" y="20472"/>
                </a:lnTo>
                <a:lnTo>
                  <a:pt x="240334" y="23393"/>
                </a:lnTo>
                <a:lnTo>
                  <a:pt x="243205" y="26327"/>
                </a:lnTo>
                <a:lnTo>
                  <a:pt x="252006" y="26327"/>
                </a:lnTo>
                <a:lnTo>
                  <a:pt x="254977" y="23393"/>
                </a:lnTo>
                <a:lnTo>
                  <a:pt x="257848" y="20472"/>
                </a:lnTo>
                <a:lnTo>
                  <a:pt x="257848" y="17551"/>
                </a:lnTo>
                <a:close/>
              </a:path>
              <a:path w="342900" h="321945" extrusionOk="0">
                <a:moveTo>
                  <a:pt x="272580" y="280771"/>
                </a:moveTo>
                <a:lnTo>
                  <a:pt x="271068" y="270852"/>
                </a:lnTo>
                <a:lnTo>
                  <a:pt x="267081" y="262851"/>
                </a:lnTo>
                <a:lnTo>
                  <a:pt x="266649" y="262369"/>
                </a:lnTo>
                <a:lnTo>
                  <a:pt x="266649" y="280771"/>
                </a:lnTo>
                <a:lnTo>
                  <a:pt x="266649" y="289547"/>
                </a:lnTo>
                <a:lnTo>
                  <a:pt x="260819" y="298310"/>
                </a:lnTo>
                <a:lnTo>
                  <a:pt x="249148" y="304165"/>
                </a:lnTo>
                <a:lnTo>
                  <a:pt x="243205" y="304165"/>
                </a:lnTo>
                <a:lnTo>
                  <a:pt x="243205" y="254444"/>
                </a:lnTo>
                <a:lnTo>
                  <a:pt x="249148" y="254444"/>
                </a:lnTo>
                <a:lnTo>
                  <a:pt x="266649" y="280771"/>
                </a:lnTo>
                <a:lnTo>
                  <a:pt x="266649" y="262369"/>
                </a:lnTo>
                <a:lnTo>
                  <a:pt x="261442" y="256501"/>
                </a:lnTo>
                <a:lnTo>
                  <a:pt x="258775" y="254444"/>
                </a:lnTo>
                <a:lnTo>
                  <a:pt x="254977" y="251510"/>
                </a:lnTo>
                <a:lnTo>
                  <a:pt x="249148" y="251510"/>
                </a:lnTo>
                <a:lnTo>
                  <a:pt x="246176" y="248589"/>
                </a:lnTo>
                <a:lnTo>
                  <a:pt x="243205" y="248589"/>
                </a:lnTo>
                <a:lnTo>
                  <a:pt x="243205" y="236893"/>
                </a:lnTo>
                <a:lnTo>
                  <a:pt x="237375" y="236893"/>
                </a:lnTo>
                <a:lnTo>
                  <a:pt x="237375" y="248589"/>
                </a:lnTo>
                <a:lnTo>
                  <a:pt x="237375" y="254444"/>
                </a:lnTo>
                <a:lnTo>
                  <a:pt x="237375" y="304165"/>
                </a:lnTo>
                <a:lnTo>
                  <a:pt x="228574" y="304165"/>
                </a:lnTo>
                <a:lnTo>
                  <a:pt x="225602" y="301244"/>
                </a:lnTo>
                <a:lnTo>
                  <a:pt x="213931" y="289547"/>
                </a:lnTo>
                <a:lnTo>
                  <a:pt x="213931" y="280771"/>
                </a:lnTo>
                <a:lnTo>
                  <a:pt x="228574" y="257365"/>
                </a:lnTo>
                <a:lnTo>
                  <a:pt x="231533" y="254444"/>
                </a:lnTo>
                <a:lnTo>
                  <a:pt x="237375" y="254444"/>
                </a:lnTo>
                <a:lnTo>
                  <a:pt x="237375" y="248589"/>
                </a:lnTo>
                <a:lnTo>
                  <a:pt x="234403" y="248589"/>
                </a:lnTo>
                <a:lnTo>
                  <a:pt x="228574" y="251510"/>
                </a:lnTo>
                <a:lnTo>
                  <a:pt x="225602" y="251510"/>
                </a:lnTo>
                <a:lnTo>
                  <a:pt x="219202" y="256501"/>
                </a:lnTo>
                <a:lnTo>
                  <a:pt x="213588" y="262851"/>
                </a:lnTo>
                <a:lnTo>
                  <a:pt x="209613" y="270852"/>
                </a:lnTo>
                <a:lnTo>
                  <a:pt x="208102" y="280771"/>
                </a:lnTo>
                <a:lnTo>
                  <a:pt x="209613" y="288988"/>
                </a:lnTo>
                <a:lnTo>
                  <a:pt x="213588" y="296125"/>
                </a:lnTo>
                <a:lnTo>
                  <a:pt x="219202" y="302158"/>
                </a:lnTo>
                <a:lnTo>
                  <a:pt x="225602" y="307086"/>
                </a:lnTo>
                <a:lnTo>
                  <a:pt x="228574" y="307086"/>
                </a:lnTo>
                <a:lnTo>
                  <a:pt x="234403" y="310019"/>
                </a:lnTo>
                <a:lnTo>
                  <a:pt x="237375" y="310019"/>
                </a:lnTo>
                <a:lnTo>
                  <a:pt x="237375" y="321716"/>
                </a:lnTo>
                <a:lnTo>
                  <a:pt x="243205" y="321716"/>
                </a:lnTo>
                <a:lnTo>
                  <a:pt x="243205" y="310019"/>
                </a:lnTo>
                <a:lnTo>
                  <a:pt x="246176" y="310019"/>
                </a:lnTo>
                <a:lnTo>
                  <a:pt x="249148" y="307086"/>
                </a:lnTo>
                <a:lnTo>
                  <a:pt x="254977" y="307086"/>
                </a:lnTo>
                <a:lnTo>
                  <a:pt x="258813" y="304165"/>
                </a:lnTo>
                <a:lnTo>
                  <a:pt x="261442" y="302158"/>
                </a:lnTo>
                <a:lnTo>
                  <a:pt x="267081" y="296125"/>
                </a:lnTo>
                <a:lnTo>
                  <a:pt x="271068" y="288988"/>
                </a:lnTo>
                <a:lnTo>
                  <a:pt x="272580" y="280771"/>
                </a:lnTo>
                <a:close/>
              </a:path>
              <a:path w="342900" h="321945" extrusionOk="0">
                <a:moveTo>
                  <a:pt x="319468" y="11696"/>
                </a:moveTo>
                <a:lnTo>
                  <a:pt x="317881" y="8597"/>
                </a:lnTo>
                <a:lnTo>
                  <a:pt x="316496" y="5854"/>
                </a:lnTo>
                <a:lnTo>
                  <a:pt x="313524" y="2921"/>
                </a:lnTo>
                <a:lnTo>
                  <a:pt x="310667" y="0"/>
                </a:lnTo>
                <a:lnTo>
                  <a:pt x="304723" y="0"/>
                </a:lnTo>
                <a:lnTo>
                  <a:pt x="304723" y="2921"/>
                </a:lnTo>
                <a:lnTo>
                  <a:pt x="304723" y="5854"/>
                </a:lnTo>
                <a:lnTo>
                  <a:pt x="256946" y="27647"/>
                </a:lnTo>
                <a:lnTo>
                  <a:pt x="196329" y="87744"/>
                </a:lnTo>
                <a:lnTo>
                  <a:pt x="201841" y="92671"/>
                </a:lnTo>
                <a:lnTo>
                  <a:pt x="205143" y="98704"/>
                </a:lnTo>
                <a:lnTo>
                  <a:pt x="206248" y="105841"/>
                </a:lnTo>
                <a:lnTo>
                  <a:pt x="205130" y="114071"/>
                </a:lnTo>
                <a:lnTo>
                  <a:pt x="205130" y="119913"/>
                </a:lnTo>
                <a:lnTo>
                  <a:pt x="196329" y="125768"/>
                </a:lnTo>
                <a:lnTo>
                  <a:pt x="190487" y="128689"/>
                </a:lnTo>
                <a:lnTo>
                  <a:pt x="158254" y="128689"/>
                </a:lnTo>
                <a:lnTo>
                  <a:pt x="158254" y="87744"/>
                </a:lnTo>
                <a:lnTo>
                  <a:pt x="161175" y="84823"/>
                </a:lnTo>
                <a:lnTo>
                  <a:pt x="243205" y="2921"/>
                </a:lnTo>
                <a:lnTo>
                  <a:pt x="304723" y="2921"/>
                </a:lnTo>
                <a:lnTo>
                  <a:pt x="304723" y="0"/>
                </a:lnTo>
                <a:lnTo>
                  <a:pt x="240334" y="0"/>
                </a:lnTo>
                <a:lnTo>
                  <a:pt x="190487" y="49720"/>
                </a:lnTo>
                <a:lnTo>
                  <a:pt x="96735" y="49720"/>
                </a:lnTo>
                <a:lnTo>
                  <a:pt x="96735" y="87744"/>
                </a:lnTo>
                <a:lnTo>
                  <a:pt x="120167" y="84823"/>
                </a:lnTo>
                <a:lnTo>
                  <a:pt x="120167" y="128689"/>
                </a:lnTo>
                <a:lnTo>
                  <a:pt x="46888" y="128689"/>
                </a:lnTo>
                <a:lnTo>
                  <a:pt x="52717" y="134543"/>
                </a:lnTo>
                <a:lnTo>
                  <a:pt x="58661" y="140385"/>
                </a:lnTo>
                <a:lnTo>
                  <a:pt x="64490" y="146240"/>
                </a:lnTo>
                <a:lnTo>
                  <a:pt x="43916" y="166712"/>
                </a:lnTo>
                <a:lnTo>
                  <a:pt x="140652" y="166712"/>
                </a:lnTo>
                <a:lnTo>
                  <a:pt x="140652" y="213499"/>
                </a:lnTo>
                <a:lnTo>
                  <a:pt x="117208" y="213499"/>
                </a:lnTo>
                <a:lnTo>
                  <a:pt x="117208" y="216420"/>
                </a:lnTo>
                <a:lnTo>
                  <a:pt x="120167" y="219341"/>
                </a:lnTo>
                <a:lnTo>
                  <a:pt x="164084" y="219341"/>
                </a:lnTo>
                <a:lnTo>
                  <a:pt x="164084" y="213499"/>
                </a:lnTo>
                <a:lnTo>
                  <a:pt x="143611" y="213499"/>
                </a:lnTo>
                <a:lnTo>
                  <a:pt x="143611" y="163791"/>
                </a:lnTo>
                <a:lnTo>
                  <a:pt x="190487" y="166712"/>
                </a:lnTo>
                <a:lnTo>
                  <a:pt x="190487" y="213499"/>
                </a:lnTo>
                <a:lnTo>
                  <a:pt x="172885" y="213499"/>
                </a:lnTo>
                <a:lnTo>
                  <a:pt x="172885" y="219341"/>
                </a:lnTo>
                <a:lnTo>
                  <a:pt x="216903" y="219341"/>
                </a:lnTo>
                <a:lnTo>
                  <a:pt x="216903" y="213499"/>
                </a:lnTo>
                <a:lnTo>
                  <a:pt x="196329" y="213499"/>
                </a:lnTo>
                <a:lnTo>
                  <a:pt x="196329" y="163791"/>
                </a:lnTo>
                <a:lnTo>
                  <a:pt x="205130" y="163791"/>
                </a:lnTo>
                <a:lnTo>
                  <a:pt x="219811" y="159080"/>
                </a:lnTo>
                <a:lnTo>
                  <a:pt x="232587" y="150253"/>
                </a:lnTo>
                <a:lnTo>
                  <a:pt x="242646" y="138696"/>
                </a:lnTo>
                <a:lnTo>
                  <a:pt x="249148" y="125768"/>
                </a:lnTo>
                <a:lnTo>
                  <a:pt x="252082" y="108305"/>
                </a:lnTo>
                <a:lnTo>
                  <a:pt x="248716" y="91401"/>
                </a:lnTo>
                <a:lnTo>
                  <a:pt x="240436" y="75590"/>
                </a:lnTo>
                <a:lnTo>
                  <a:pt x="228574" y="61417"/>
                </a:lnTo>
                <a:lnTo>
                  <a:pt x="266649" y="23393"/>
                </a:lnTo>
                <a:lnTo>
                  <a:pt x="275971" y="17005"/>
                </a:lnTo>
                <a:lnTo>
                  <a:pt x="286105" y="11696"/>
                </a:lnTo>
                <a:lnTo>
                  <a:pt x="296760" y="8597"/>
                </a:lnTo>
                <a:lnTo>
                  <a:pt x="307695" y="8775"/>
                </a:lnTo>
                <a:lnTo>
                  <a:pt x="310667" y="8775"/>
                </a:lnTo>
                <a:lnTo>
                  <a:pt x="310667" y="11696"/>
                </a:lnTo>
                <a:lnTo>
                  <a:pt x="319468" y="11696"/>
                </a:lnTo>
                <a:close/>
              </a:path>
              <a:path w="342900" h="321945" extrusionOk="0">
                <a:moveTo>
                  <a:pt x="342900" y="304165"/>
                </a:moveTo>
                <a:lnTo>
                  <a:pt x="334098" y="304165"/>
                </a:lnTo>
                <a:lnTo>
                  <a:pt x="334098" y="254444"/>
                </a:lnTo>
                <a:lnTo>
                  <a:pt x="334098" y="251510"/>
                </a:lnTo>
                <a:lnTo>
                  <a:pt x="328269" y="251510"/>
                </a:lnTo>
                <a:lnTo>
                  <a:pt x="328269" y="254444"/>
                </a:lnTo>
                <a:lnTo>
                  <a:pt x="328269" y="304165"/>
                </a:lnTo>
                <a:lnTo>
                  <a:pt x="316496" y="304165"/>
                </a:lnTo>
                <a:lnTo>
                  <a:pt x="313524" y="301244"/>
                </a:lnTo>
                <a:lnTo>
                  <a:pt x="310667" y="301244"/>
                </a:lnTo>
                <a:lnTo>
                  <a:pt x="302945" y="297992"/>
                </a:lnTo>
                <a:lnTo>
                  <a:pt x="297446" y="292836"/>
                </a:lnTo>
                <a:lnTo>
                  <a:pt x="294157" y="286016"/>
                </a:lnTo>
                <a:lnTo>
                  <a:pt x="293052" y="277837"/>
                </a:lnTo>
                <a:lnTo>
                  <a:pt x="294157" y="271348"/>
                </a:lnTo>
                <a:lnTo>
                  <a:pt x="297446" y="265417"/>
                </a:lnTo>
                <a:lnTo>
                  <a:pt x="302945" y="260565"/>
                </a:lnTo>
                <a:lnTo>
                  <a:pt x="310667" y="257365"/>
                </a:lnTo>
                <a:lnTo>
                  <a:pt x="313524" y="254444"/>
                </a:lnTo>
                <a:lnTo>
                  <a:pt x="328269" y="254444"/>
                </a:lnTo>
                <a:lnTo>
                  <a:pt x="328269" y="251510"/>
                </a:lnTo>
                <a:lnTo>
                  <a:pt x="310667" y="251510"/>
                </a:lnTo>
                <a:lnTo>
                  <a:pt x="299567" y="255638"/>
                </a:lnTo>
                <a:lnTo>
                  <a:pt x="292341" y="262483"/>
                </a:lnTo>
                <a:lnTo>
                  <a:pt x="288404" y="270433"/>
                </a:lnTo>
                <a:lnTo>
                  <a:pt x="287223" y="277837"/>
                </a:lnTo>
                <a:lnTo>
                  <a:pt x="288823" y="288175"/>
                </a:lnTo>
                <a:lnTo>
                  <a:pt x="293446" y="296849"/>
                </a:lnTo>
                <a:lnTo>
                  <a:pt x="300824" y="303339"/>
                </a:lnTo>
                <a:lnTo>
                  <a:pt x="310667" y="307086"/>
                </a:lnTo>
                <a:lnTo>
                  <a:pt x="342900" y="307086"/>
                </a:lnTo>
                <a:lnTo>
                  <a:pt x="342900" y="304165"/>
                </a:lnTo>
                <a:close/>
              </a:path>
            </a:pathLst>
          </a:custGeom>
          <a:solidFill>
            <a:srgbClr val="2E2A8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oogle Shape;67;p5"/>
          <p:cNvGrpSpPr/>
          <p:nvPr/>
        </p:nvGrpSpPr>
        <p:grpSpPr>
          <a:xfrm>
            <a:off x="11529581" y="6332458"/>
            <a:ext cx="389678" cy="318786"/>
            <a:chOff x="11529581" y="6332458"/>
            <a:chExt cx="389678" cy="318786"/>
          </a:xfrm>
        </p:grpSpPr>
        <p:sp>
          <p:nvSpPr>
            <p:cNvPr id="68" name="Google Shape;68;p5"/>
            <p:cNvSpPr/>
            <p:nvPr/>
          </p:nvSpPr>
          <p:spPr>
            <a:xfrm>
              <a:off x="11529581" y="6332458"/>
              <a:ext cx="213927" cy="181323"/>
            </a:xfrm>
            <a:prstGeom prst="rect">
              <a:avLst/>
            </a:prstGeom>
            <a:blipFill rotWithShape="1">
              <a:blip r:embed="rId5" cstate="print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1667254" y="6554735"/>
              <a:ext cx="252005" cy="96509"/>
            </a:xfrm>
            <a:prstGeom prst="rect">
              <a:avLst/>
            </a:prstGeom>
            <a:blipFill rotWithShape="1">
              <a:blip r:embed="rId6" cstate="print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Google Shape;70;p5"/>
          <p:cNvSpPr txBox="1">
            <a:spLocks noGrp="1"/>
          </p:cNvSpPr>
          <p:nvPr>
            <p:ph type="sldNum" idx="12"/>
          </p:nvPr>
        </p:nvSpPr>
        <p:spPr>
          <a:xfrm>
            <a:off x="5638799" y="6492875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0149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0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4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8962643" y="6262268"/>
            <a:ext cx="2956828" cy="432846"/>
            <a:chOff x="8962643" y="6262268"/>
            <a:chExt cx="2956828" cy="432846"/>
          </a:xfrm>
        </p:grpSpPr>
        <p:sp>
          <p:nvSpPr>
            <p:cNvPr id="7" name="object 8"/>
            <p:cNvSpPr/>
            <p:nvPr userDrawn="1"/>
          </p:nvSpPr>
          <p:spPr>
            <a:xfrm>
              <a:off x="9437192" y="6338311"/>
              <a:ext cx="17780" cy="231140"/>
            </a:xfrm>
            <a:custGeom>
              <a:avLst/>
              <a:gdLst/>
              <a:ahLst/>
              <a:cxnLst/>
              <a:rect l="l" t="t" r="r" b="b"/>
              <a:pathLst>
                <a:path w="17779" h="231140">
                  <a:moveTo>
                    <a:pt x="14657" y="0"/>
                  </a:moveTo>
                  <a:lnTo>
                    <a:pt x="5864" y="0"/>
                  </a:lnTo>
                  <a:lnTo>
                    <a:pt x="0" y="2921"/>
                  </a:lnTo>
                  <a:lnTo>
                    <a:pt x="0" y="228120"/>
                  </a:lnTo>
                  <a:lnTo>
                    <a:pt x="5864" y="231042"/>
                  </a:lnTo>
                  <a:lnTo>
                    <a:pt x="14657" y="231042"/>
                  </a:lnTo>
                  <a:lnTo>
                    <a:pt x="17585" y="228120"/>
                  </a:lnTo>
                  <a:lnTo>
                    <a:pt x="17585" y="2921"/>
                  </a:lnTo>
                  <a:close/>
                </a:path>
              </a:pathLst>
            </a:custGeom>
            <a:solidFill>
              <a:srgbClr val="E20E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9"/>
            <p:cNvSpPr/>
            <p:nvPr userDrawn="1"/>
          </p:nvSpPr>
          <p:spPr>
            <a:xfrm>
              <a:off x="9539754" y="6262268"/>
              <a:ext cx="1268919" cy="43284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0" name="object 10"/>
            <p:cNvGrpSpPr/>
            <p:nvPr userDrawn="1"/>
          </p:nvGrpSpPr>
          <p:grpSpPr>
            <a:xfrm>
              <a:off x="8962643" y="6262268"/>
              <a:ext cx="381000" cy="383540"/>
              <a:chOff x="8962643" y="6262268"/>
              <a:chExt cx="381000" cy="383540"/>
            </a:xfrm>
          </p:grpSpPr>
          <p:sp>
            <p:nvSpPr>
              <p:cNvPr id="11" name="object 11"/>
              <p:cNvSpPr/>
              <p:nvPr/>
            </p:nvSpPr>
            <p:spPr>
              <a:xfrm>
                <a:off x="8962643" y="6262268"/>
                <a:ext cx="381000" cy="383540"/>
              </a:xfrm>
              <a:custGeom>
                <a:avLst/>
                <a:gdLst/>
                <a:ahLst/>
                <a:cxnLst/>
                <a:rect l="l" t="t" r="r" b="b"/>
                <a:pathLst>
                  <a:path w="381000" h="383540">
                    <a:moveTo>
                      <a:pt x="187362" y="0"/>
                    </a:moveTo>
                    <a:lnTo>
                      <a:pt x="143593" y="5005"/>
                    </a:lnTo>
                    <a:lnTo>
                      <a:pt x="103463" y="19270"/>
                    </a:lnTo>
                    <a:lnTo>
                      <a:pt x="68101" y="41670"/>
                    </a:lnTo>
                    <a:lnTo>
                      <a:pt x="38634" y="71079"/>
                    </a:lnTo>
                    <a:lnTo>
                      <a:pt x="16190" y="106370"/>
                    </a:lnTo>
                    <a:lnTo>
                      <a:pt x="1897" y="146418"/>
                    </a:lnTo>
                    <a:lnTo>
                      <a:pt x="0" y="217357"/>
                    </a:lnTo>
                    <a:lnTo>
                      <a:pt x="1897" y="233943"/>
                    </a:lnTo>
                    <a:lnTo>
                      <a:pt x="16190" y="274411"/>
                    </a:lnTo>
                    <a:lnTo>
                      <a:pt x="38634" y="310275"/>
                    </a:lnTo>
                    <a:lnTo>
                      <a:pt x="68101" y="340306"/>
                    </a:lnTo>
                    <a:lnTo>
                      <a:pt x="103463" y="363277"/>
                    </a:lnTo>
                    <a:lnTo>
                      <a:pt x="143593" y="377959"/>
                    </a:lnTo>
                    <a:lnTo>
                      <a:pt x="187362" y="383127"/>
                    </a:lnTo>
                    <a:lnTo>
                      <a:pt x="231295" y="377959"/>
                    </a:lnTo>
                    <a:lnTo>
                      <a:pt x="271844" y="363277"/>
                    </a:lnTo>
                    <a:lnTo>
                      <a:pt x="272817" y="362655"/>
                    </a:lnTo>
                    <a:lnTo>
                      <a:pt x="187362" y="362655"/>
                    </a:lnTo>
                    <a:lnTo>
                      <a:pt x="142211" y="356575"/>
                    </a:lnTo>
                    <a:lnTo>
                      <a:pt x="101619" y="339366"/>
                    </a:lnTo>
                    <a:lnTo>
                      <a:pt x="67213" y="312570"/>
                    </a:lnTo>
                    <a:lnTo>
                      <a:pt x="40622" y="277731"/>
                    </a:lnTo>
                    <a:lnTo>
                      <a:pt x="23473" y="236392"/>
                    </a:lnTo>
                    <a:lnTo>
                      <a:pt x="17395" y="190098"/>
                    </a:lnTo>
                    <a:lnTo>
                      <a:pt x="23473" y="145039"/>
                    </a:lnTo>
                    <a:lnTo>
                      <a:pt x="40622" y="104528"/>
                    </a:lnTo>
                    <a:lnTo>
                      <a:pt x="67213" y="70191"/>
                    </a:lnTo>
                    <a:lnTo>
                      <a:pt x="101619" y="43652"/>
                    </a:lnTo>
                    <a:lnTo>
                      <a:pt x="142211" y="26537"/>
                    </a:lnTo>
                    <a:lnTo>
                      <a:pt x="187362" y="20471"/>
                    </a:lnTo>
                    <a:lnTo>
                      <a:pt x="273771" y="20471"/>
                    </a:lnTo>
                    <a:lnTo>
                      <a:pt x="271844" y="19270"/>
                    </a:lnTo>
                    <a:lnTo>
                      <a:pt x="231295" y="5005"/>
                    </a:lnTo>
                    <a:lnTo>
                      <a:pt x="187362" y="0"/>
                    </a:lnTo>
                    <a:close/>
                  </a:path>
                  <a:path w="381000" h="383540">
                    <a:moveTo>
                      <a:pt x="273771" y="20471"/>
                    </a:moveTo>
                    <a:lnTo>
                      <a:pt x="187362" y="20471"/>
                    </a:lnTo>
                    <a:lnTo>
                      <a:pt x="233748" y="26537"/>
                    </a:lnTo>
                    <a:lnTo>
                      <a:pt x="275167" y="43652"/>
                    </a:lnTo>
                    <a:lnTo>
                      <a:pt x="310074" y="70191"/>
                    </a:lnTo>
                    <a:lnTo>
                      <a:pt x="336922" y="104528"/>
                    </a:lnTo>
                    <a:lnTo>
                      <a:pt x="354164" y="145039"/>
                    </a:lnTo>
                    <a:lnTo>
                      <a:pt x="360255" y="190098"/>
                    </a:lnTo>
                    <a:lnTo>
                      <a:pt x="354164" y="236392"/>
                    </a:lnTo>
                    <a:lnTo>
                      <a:pt x="336922" y="277731"/>
                    </a:lnTo>
                    <a:lnTo>
                      <a:pt x="310074" y="312570"/>
                    </a:lnTo>
                    <a:lnTo>
                      <a:pt x="275167" y="339366"/>
                    </a:lnTo>
                    <a:lnTo>
                      <a:pt x="233748" y="356575"/>
                    </a:lnTo>
                    <a:lnTo>
                      <a:pt x="187362" y="362655"/>
                    </a:lnTo>
                    <a:lnTo>
                      <a:pt x="272817" y="362655"/>
                    </a:lnTo>
                    <a:lnTo>
                      <a:pt x="307779" y="340306"/>
                    </a:lnTo>
                    <a:lnTo>
                      <a:pt x="337871" y="310275"/>
                    </a:lnTo>
                    <a:lnTo>
                      <a:pt x="360888" y="274411"/>
                    </a:lnTo>
                    <a:lnTo>
                      <a:pt x="375600" y="233943"/>
                    </a:lnTo>
                    <a:lnTo>
                      <a:pt x="380778" y="190098"/>
                    </a:lnTo>
                    <a:lnTo>
                      <a:pt x="375600" y="146418"/>
                    </a:lnTo>
                    <a:lnTo>
                      <a:pt x="360888" y="106370"/>
                    </a:lnTo>
                    <a:lnTo>
                      <a:pt x="337871" y="71079"/>
                    </a:lnTo>
                    <a:lnTo>
                      <a:pt x="307779" y="41670"/>
                    </a:lnTo>
                    <a:lnTo>
                      <a:pt x="273771" y="20471"/>
                    </a:lnTo>
                    <a:close/>
                  </a:path>
                </a:pathLst>
              </a:custGeom>
              <a:solidFill>
                <a:srgbClr val="2E2A8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2"/>
              <p:cNvSpPr/>
              <p:nvPr/>
            </p:nvSpPr>
            <p:spPr>
              <a:xfrm>
                <a:off x="9050370" y="6317839"/>
                <a:ext cx="240296" cy="286609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" name="object 13"/>
            <p:cNvSpPr/>
            <p:nvPr userDrawn="1"/>
          </p:nvSpPr>
          <p:spPr>
            <a:xfrm>
              <a:off x="11028426" y="6341236"/>
              <a:ext cx="342900" cy="321945"/>
            </a:xfrm>
            <a:custGeom>
              <a:avLst/>
              <a:gdLst/>
              <a:ahLst/>
              <a:cxnLst/>
              <a:rect l="l" t="t" r="r" b="b"/>
              <a:pathLst>
                <a:path w="342900" h="321945">
                  <a:moveTo>
                    <a:pt x="55689" y="277837"/>
                  </a:moveTo>
                  <a:lnTo>
                    <a:pt x="54089" y="269201"/>
                  </a:lnTo>
                  <a:lnTo>
                    <a:pt x="49847" y="262064"/>
                  </a:lnTo>
                  <a:lnTo>
                    <a:pt x="49847" y="277837"/>
                  </a:lnTo>
                  <a:lnTo>
                    <a:pt x="48742" y="286016"/>
                  </a:lnTo>
                  <a:lnTo>
                    <a:pt x="45427" y="292836"/>
                  </a:lnTo>
                  <a:lnTo>
                    <a:pt x="39928" y="297992"/>
                  </a:lnTo>
                  <a:lnTo>
                    <a:pt x="32245" y="301244"/>
                  </a:lnTo>
                  <a:lnTo>
                    <a:pt x="29286" y="301244"/>
                  </a:lnTo>
                  <a:lnTo>
                    <a:pt x="26416" y="304165"/>
                  </a:lnTo>
                  <a:lnTo>
                    <a:pt x="14643" y="304165"/>
                  </a:lnTo>
                  <a:lnTo>
                    <a:pt x="14643" y="254444"/>
                  </a:lnTo>
                  <a:lnTo>
                    <a:pt x="29286" y="254444"/>
                  </a:lnTo>
                  <a:lnTo>
                    <a:pt x="32245" y="257365"/>
                  </a:lnTo>
                  <a:lnTo>
                    <a:pt x="38709" y="260159"/>
                  </a:lnTo>
                  <a:lnTo>
                    <a:pt x="44348" y="264312"/>
                  </a:lnTo>
                  <a:lnTo>
                    <a:pt x="48336" y="270116"/>
                  </a:lnTo>
                  <a:lnTo>
                    <a:pt x="49847" y="277837"/>
                  </a:lnTo>
                  <a:lnTo>
                    <a:pt x="49847" y="262064"/>
                  </a:lnTo>
                  <a:lnTo>
                    <a:pt x="49453" y="261391"/>
                  </a:lnTo>
                  <a:lnTo>
                    <a:pt x="42087" y="255219"/>
                  </a:lnTo>
                  <a:lnTo>
                    <a:pt x="32245" y="251510"/>
                  </a:lnTo>
                  <a:lnTo>
                    <a:pt x="0" y="251510"/>
                  </a:lnTo>
                  <a:lnTo>
                    <a:pt x="0" y="254444"/>
                  </a:lnTo>
                  <a:lnTo>
                    <a:pt x="8813" y="254444"/>
                  </a:lnTo>
                  <a:lnTo>
                    <a:pt x="8813" y="307086"/>
                  </a:lnTo>
                  <a:lnTo>
                    <a:pt x="32245" y="307086"/>
                  </a:lnTo>
                  <a:lnTo>
                    <a:pt x="40043" y="304165"/>
                  </a:lnTo>
                  <a:lnTo>
                    <a:pt x="43332" y="302933"/>
                  </a:lnTo>
                  <a:lnTo>
                    <a:pt x="50571" y="295757"/>
                  </a:lnTo>
                  <a:lnTo>
                    <a:pt x="54495" y="286931"/>
                  </a:lnTo>
                  <a:lnTo>
                    <a:pt x="55689" y="277837"/>
                  </a:lnTo>
                  <a:close/>
                </a:path>
                <a:path w="342900" h="321945">
                  <a:moveTo>
                    <a:pt x="117208" y="277837"/>
                  </a:moveTo>
                  <a:lnTo>
                    <a:pt x="116065" y="269201"/>
                  </a:lnTo>
                  <a:lnTo>
                    <a:pt x="112458" y="261391"/>
                  </a:lnTo>
                  <a:lnTo>
                    <a:pt x="111366" y="260337"/>
                  </a:lnTo>
                  <a:lnTo>
                    <a:pt x="111366" y="266141"/>
                  </a:lnTo>
                  <a:lnTo>
                    <a:pt x="111366" y="277837"/>
                  </a:lnTo>
                  <a:lnTo>
                    <a:pt x="110718" y="286016"/>
                  </a:lnTo>
                  <a:lnTo>
                    <a:pt x="108432" y="292836"/>
                  </a:lnTo>
                  <a:lnTo>
                    <a:pt x="103949" y="297992"/>
                  </a:lnTo>
                  <a:lnTo>
                    <a:pt x="96735" y="301244"/>
                  </a:lnTo>
                  <a:lnTo>
                    <a:pt x="93764" y="304165"/>
                  </a:lnTo>
                  <a:lnTo>
                    <a:pt x="79133" y="304165"/>
                  </a:lnTo>
                  <a:lnTo>
                    <a:pt x="79133" y="254444"/>
                  </a:lnTo>
                  <a:lnTo>
                    <a:pt x="90893" y="254444"/>
                  </a:lnTo>
                  <a:lnTo>
                    <a:pt x="96735" y="257365"/>
                  </a:lnTo>
                  <a:lnTo>
                    <a:pt x="105537" y="260286"/>
                  </a:lnTo>
                  <a:lnTo>
                    <a:pt x="111366" y="266141"/>
                  </a:lnTo>
                  <a:lnTo>
                    <a:pt x="111366" y="260337"/>
                  </a:lnTo>
                  <a:lnTo>
                    <a:pt x="106108" y="255219"/>
                  </a:lnTo>
                  <a:lnTo>
                    <a:pt x="104152" y="254444"/>
                  </a:lnTo>
                  <a:lnTo>
                    <a:pt x="96735" y="251510"/>
                  </a:lnTo>
                  <a:lnTo>
                    <a:pt x="73291" y="251510"/>
                  </a:lnTo>
                  <a:lnTo>
                    <a:pt x="73291" y="321716"/>
                  </a:lnTo>
                  <a:lnTo>
                    <a:pt x="79133" y="321716"/>
                  </a:lnTo>
                  <a:lnTo>
                    <a:pt x="79133" y="307086"/>
                  </a:lnTo>
                  <a:lnTo>
                    <a:pt x="96735" y="307086"/>
                  </a:lnTo>
                  <a:lnTo>
                    <a:pt x="103327" y="304165"/>
                  </a:lnTo>
                  <a:lnTo>
                    <a:pt x="106108" y="302933"/>
                  </a:lnTo>
                  <a:lnTo>
                    <a:pt x="112458" y="295757"/>
                  </a:lnTo>
                  <a:lnTo>
                    <a:pt x="116065" y="286931"/>
                  </a:lnTo>
                  <a:lnTo>
                    <a:pt x="117208" y="277837"/>
                  </a:lnTo>
                  <a:close/>
                </a:path>
                <a:path w="342900" h="321945">
                  <a:moveTo>
                    <a:pt x="193459" y="277837"/>
                  </a:moveTo>
                  <a:lnTo>
                    <a:pt x="191350" y="265861"/>
                  </a:lnTo>
                  <a:lnTo>
                    <a:pt x="187528" y="259981"/>
                  </a:lnTo>
                  <a:lnTo>
                    <a:pt x="187528" y="277837"/>
                  </a:lnTo>
                  <a:lnTo>
                    <a:pt x="185928" y="289356"/>
                  </a:lnTo>
                  <a:lnTo>
                    <a:pt x="181292" y="297586"/>
                  </a:lnTo>
                  <a:lnTo>
                    <a:pt x="173926" y="302514"/>
                  </a:lnTo>
                  <a:lnTo>
                    <a:pt x="164084" y="304165"/>
                  </a:lnTo>
                  <a:lnTo>
                    <a:pt x="153797" y="302514"/>
                  </a:lnTo>
                  <a:lnTo>
                    <a:pt x="145440" y="297586"/>
                  </a:lnTo>
                  <a:lnTo>
                    <a:pt x="139827" y="289356"/>
                  </a:lnTo>
                  <a:lnTo>
                    <a:pt x="137782" y="277837"/>
                  </a:lnTo>
                  <a:lnTo>
                    <a:pt x="139827" y="268020"/>
                  </a:lnTo>
                  <a:lnTo>
                    <a:pt x="145440" y="260667"/>
                  </a:lnTo>
                  <a:lnTo>
                    <a:pt x="153797" y="256044"/>
                  </a:lnTo>
                  <a:lnTo>
                    <a:pt x="164084" y="254444"/>
                  </a:lnTo>
                  <a:lnTo>
                    <a:pt x="173926" y="256044"/>
                  </a:lnTo>
                  <a:lnTo>
                    <a:pt x="181292" y="260667"/>
                  </a:lnTo>
                  <a:lnTo>
                    <a:pt x="185928" y="268020"/>
                  </a:lnTo>
                  <a:lnTo>
                    <a:pt x="187528" y="277837"/>
                  </a:lnTo>
                  <a:lnTo>
                    <a:pt x="187528" y="259981"/>
                  </a:lnTo>
                  <a:lnTo>
                    <a:pt x="185369" y="256641"/>
                  </a:lnTo>
                  <a:lnTo>
                    <a:pt x="181952" y="254444"/>
                  </a:lnTo>
                  <a:lnTo>
                    <a:pt x="176098" y="250698"/>
                  </a:lnTo>
                  <a:lnTo>
                    <a:pt x="164084" y="248589"/>
                  </a:lnTo>
                  <a:lnTo>
                    <a:pt x="151625" y="250698"/>
                  </a:lnTo>
                  <a:lnTo>
                    <a:pt x="141363" y="256641"/>
                  </a:lnTo>
                  <a:lnTo>
                    <a:pt x="134404" y="265861"/>
                  </a:lnTo>
                  <a:lnTo>
                    <a:pt x="131838" y="277837"/>
                  </a:lnTo>
                  <a:lnTo>
                    <a:pt x="134404" y="290271"/>
                  </a:lnTo>
                  <a:lnTo>
                    <a:pt x="141363" y="300507"/>
                  </a:lnTo>
                  <a:lnTo>
                    <a:pt x="151625" y="307454"/>
                  </a:lnTo>
                  <a:lnTo>
                    <a:pt x="164084" y="310019"/>
                  </a:lnTo>
                  <a:lnTo>
                    <a:pt x="176098" y="307454"/>
                  </a:lnTo>
                  <a:lnTo>
                    <a:pt x="180492" y="304165"/>
                  </a:lnTo>
                  <a:lnTo>
                    <a:pt x="185369" y="300507"/>
                  </a:lnTo>
                  <a:lnTo>
                    <a:pt x="191350" y="290271"/>
                  </a:lnTo>
                  <a:lnTo>
                    <a:pt x="193459" y="277837"/>
                  </a:lnTo>
                  <a:close/>
                </a:path>
                <a:path w="342900" h="321945">
                  <a:moveTo>
                    <a:pt x="257848" y="17551"/>
                  </a:moveTo>
                  <a:lnTo>
                    <a:pt x="254977" y="14617"/>
                  </a:lnTo>
                  <a:lnTo>
                    <a:pt x="254977" y="11696"/>
                  </a:lnTo>
                  <a:lnTo>
                    <a:pt x="252006" y="8775"/>
                  </a:lnTo>
                  <a:lnTo>
                    <a:pt x="243205" y="8775"/>
                  </a:lnTo>
                  <a:lnTo>
                    <a:pt x="240334" y="11696"/>
                  </a:lnTo>
                  <a:lnTo>
                    <a:pt x="237375" y="14617"/>
                  </a:lnTo>
                  <a:lnTo>
                    <a:pt x="237375" y="20472"/>
                  </a:lnTo>
                  <a:lnTo>
                    <a:pt x="240334" y="23393"/>
                  </a:lnTo>
                  <a:lnTo>
                    <a:pt x="243205" y="26327"/>
                  </a:lnTo>
                  <a:lnTo>
                    <a:pt x="252006" y="26327"/>
                  </a:lnTo>
                  <a:lnTo>
                    <a:pt x="254977" y="23393"/>
                  </a:lnTo>
                  <a:lnTo>
                    <a:pt x="257848" y="20472"/>
                  </a:lnTo>
                  <a:lnTo>
                    <a:pt x="257848" y="17551"/>
                  </a:lnTo>
                  <a:close/>
                </a:path>
                <a:path w="342900" h="321945">
                  <a:moveTo>
                    <a:pt x="272580" y="280771"/>
                  </a:moveTo>
                  <a:lnTo>
                    <a:pt x="271068" y="270852"/>
                  </a:lnTo>
                  <a:lnTo>
                    <a:pt x="267081" y="262851"/>
                  </a:lnTo>
                  <a:lnTo>
                    <a:pt x="266649" y="262369"/>
                  </a:lnTo>
                  <a:lnTo>
                    <a:pt x="266649" y="280771"/>
                  </a:lnTo>
                  <a:lnTo>
                    <a:pt x="266649" y="289547"/>
                  </a:lnTo>
                  <a:lnTo>
                    <a:pt x="260819" y="298310"/>
                  </a:lnTo>
                  <a:lnTo>
                    <a:pt x="249148" y="304165"/>
                  </a:lnTo>
                  <a:lnTo>
                    <a:pt x="243205" y="304165"/>
                  </a:lnTo>
                  <a:lnTo>
                    <a:pt x="243205" y="254444"/>
                  </a:lnTo>
                  <a:lnTo>
                    <a:pt x="249148" y="254444"/>
                  </a:lnTo>
                  <a:lnTo>
                    <a:pt x="266649" y="280771"/>
                  </a:lnTo>
                  <a:lnTo>
                    <a:pt x="266649" y="262369"/>
                  </a:lnTo>
                  <a:lnTo>
                    <a:pt x="261442" y="256501"/>
                  </a:lnTo>
                  <a:lnTo>
                    <a:pt x="258775" y="254444"/>
                  </a:lnTo>
                  <a:lnTo>
                    <a:pt x="254977" y="251510"/>
                  </a:lnTo>
                  <a:lnTo>
                    <a:pt x="249148" y="251510"/>
                  </a:lnTo>
                  <a:lnTo>
                    <a:pt x="246176" y="248589"/>
                  </a:lnTo>
                  <a:lnTo>
                    <a:pt x="243205" y="248589"/>
                  </a:lnTo>
                  <a:lnTo>
                    <a:pt x="243205" y="236893"/>
                  </a:lnTo>
                  <a:lnTo>
                    <a:pt x="237375" y="236893"/>
                  </a:lnTo>
                  <a:lnTo>
                    <a:pt x="237375" y="248589"/>
                  </a:lnTo>
                  <a:lnTo>
                    <a:pt x="237375" y="254444"/>
                  </a:lnTo>
                  <a:lnTo>
                    <a:pt x="237375" y="304165"/>
                  </a:lnTo>
                  <a:lnTo>
                    <a:pt x="228574" y="304165"/>
                  </a:lnTo>
                  <a:lnTo>
                    <a:pt x="225602" y="301244"/>
                  </a:lnTo>
                  <a:lnTo>
                    <a:pt x="213931" y="289547"/>
                  </a:lnTo>
                  <a:lnTo>
                    <a:pt x="213931" y="280771"/>
                  </a:lnTo>
                  <a:lnTo>
                    <a:pt x="228574" y="257365"/>
                  </a:lnTo>
                  <a:lnTo>
                    <a:pt x="231533" y="254444"/>
                  </a:lnTo>
                  <a:lnTo>
                    <a:pt x="237375" y="254444"/>
                  </a:lnTo>
                  <a:lnTo>
                    <a:pt x="237375" y="248589"/>
                  </a:lnTo>
                  <a:lnTo>
                    <a:pt x="234403" y="248589"/>
                  </a:lnTo>
                  <a:lnTo>
                    <a:pt x="228574" y="251510"/>
                  </a:lnTo>
                  <a:lnTo>
                    <a:pt x="225602" y="251510"/>
                  </a:lnTo>
                  <a:lnTo>
                    <a:pt x="219202" y="256501"/>
                  </a:lnTo>
                  <a:lnTo>
                    <a:pt x="213588" y="262851"/>
                  </a:lnTo>
                  <a:lnTo>
                    <a:pt x="209613" y="270852"/>
                  </a:lnTo>
                  <a:lnTo>
                    <a:pt x="208102" y="280771"/>
                  </a:lnTo>
                  <a:lnTo>
                    <a:pt x="209613" y="288988"/>
                  </a:lnTo>
                  <a:lnTo>
                    <a:pt x="213588" y="296125"/>
                  </a:lnTo>
                  <a:lnTo>
                    <a:pt x="219202" y="302158"/>
                  </a:lnTo>
                  <a:lnTo>
                    <a:pt x="225602" y="307086"/>
                  </a:lnTo>
                  <a:lnTo>
                    <a:pt x="228574" y="307086"/>
                  </a:lnTo>
                  <a:lnTo>
                    <a:pt x="234403" y="310019"/>
                  </a:lnTo>
                  <a:lnTo>
                    <a:pt x="237375" y="310019"/>
                  </a:lnTo>
                  <a:lnTo>
                    <a:pt x="237375" y="321716"/>
                  </a:lnTo>
                  <a:lnTo>
                    <a:pt x="243205" y="321716"/>
                  </a:lnTo>
                  <a:lnTo>
                    <a:pt x="243205" y="310019"/>
                  </a:lnTo>
                  <a:lnTo>
                    <a:pt x="246176" y="310019"/>
                  </a:lnTo>
                  <a:lnTo>
                    <a:pt x="249148" y="307086"/>
                  </a:lnTo>
                  <a:lnTo>
                    <a:pt x="254977" y="307086"/>
                  </a:lnTo>
                  <a:lnTo>
                    <a:pt x="258813" y="304165"/>
                  </a:lnTo>
                  <a:lnTo>
                    <a:pt x="261442" y="302158"/>
                  </a:lnTo>
                  <a:lnTo>
                    <a:pt x="267081" y="296125"/>
                  </a:lnTo>
                  <a:lnTo>
                    <a:pt x="271068" y="288988"/>
                  </a:lnTo>
                  <a:lnTo>
                    <a:pt x="272580" y="280771"/>
                  </a:lnTo>
                  <a:close/>
                </a:path>
                <a:path w="342900" h="321945">
                  <a:moveTo>
                    <a:pt x="319468" y="11696"/>
                  </a:moveTo>
                  <a:lnTo>
                    <a:pt x="317881" y="8597"/>
                  </a:lnTo>
                  <a:lnTo>
                    <a:pt x="316496" y="5854"/>
                  </a:lnTo>
                  <a:lnTo>
                    <a:pt x="313524" y="2921"/>
                  </a:lnTo>
                  <a:lnTo>
                    <a:pt x="310667" y="0"/>
                  </a:lnTo>
                  <a:lnTo>
                    <a:pt x="304723" y="0"/>
                  </a:lnTo>
                  <a:lnTo>
                    <a:pt x="304723" y="2921"/>
                  </a:lnTo>
                  <a:lnTo>
                    <a:pt x="304723" y="5854"/>
                  </a:lnTo>
                  <a:lnTo>
                    <a:pt x="256946" y="27647"/>
                  </a:lnTo>
                  <a:lnTo>
                    <a:pt x="196329" y="87744"/>
                  </a:lnTo>
                  <a:lnTo>
                    <a:pt x="201841" y="92671"/>
                  </a:lnTo>
                  <a:lnTo>
                    <a:pt x="205143" y="98704"/>
                  </a:lnTo>
                  <a:lnTo>
                    <a:pt x="206248" y="105841"/>
                  </a:lnTo>
                  <a:lnTo>
                    <a:pt x="205130" y="114071"/>
                  </a:lnTo>
                  <a:lnTo>
                    <a:pt x="205130" y="119913"/>
                  </a:lnTo>
                  <a:lnTo>
                    <a:pt x="196329" y="125768"/>
                  </a:lnTo>
                  <a:lnTo>
                    <a:pt x="190487" y="128689"/>
                  </a:lnTo>
                  <a:lnTo>
                    <a:pt x="158254" y="128689"/>
                  </a:lnTo>
                  <a:lnTo>
                    <a:pt x="158254" y="87744"/>
                  </a:lnTo>
                  <a:lnTo>
                    <a:pt x="161175" y="84823"/>
                  </a:lnTo>
                  <a:lnTo>
                    <a:pt x="243205" y="2921"/>
                  </a:lnTo>
                  <a:lnTo>
                    <a:pt x="304723" y="2921"/>
                  </a:lnTo>
                  <a:lnTo>
                    <a:pt x="304723" y="0"/>
                  </a:lnTo>
                  <a:lnTo>
                    <a:pt x="240334" y="0"/>
                  </a:lnTo>
                  <a:lnTo>
                    <a:pt x="190487" y="49720"/>
                  </a:lnTo>
                  <a:lnTo>
                    <a:pt x="96735" y="49720"/>
                  </a:lnTo>
                  <a:lnTo>
                    <a:pt x="96735" y="87744"/>
                  </a:lnTo>
                  <a:lnTo>
                    <a:pt x="120167" y="84823"/>
                  </a:lnTo>
                  <a:lnTo>
                    <a:pt x="120167" y="128689"/>
                  </a:lnTo>
                  <a:lnTo>
                    <a:pt x="46888" y="128689"/>
                  </a:lnTo>
                  <a:lnTo>
                    <a:pt x="52717" y="134543"/>
                  </a:lnTo>
                  <a:lnTo>
                    <a:pt x="58661" y="140385"/>
                  </a:lnTo>
                  <a:lnTo>
                    <a:pt x="64490" y="146240"/>
                  </a:lnTo>
                  <a:lnTo>
                    <a:pt x="43916" y="166712"/>
                  </a:lnTo>
                  <a:lnTo>
                    <a:pt x="140652" y="166712"/>
                  </a:lnTo>
                  <a:lnTo>
                    <a:pt x="140652" y="213499"/>
                  </a:lnTo>
                  <a:lnTo>
                    <a:pt x="117208" y="213499"/>
                  </a:lnTo>
                  <a:lnTo>
                    <a:pt x="117208" y="216420"/>
                  </a:lnTo>
                  <a:lnTo>
                    <a:pt x="120167" y="219341"/>
                  </a:lnTo>
                  <a:lnTo>
                    <a:pt x="164084" y="219341"/>
                  </a:lnTo>
                  <a:lnTo>
                    <a:pt x="164084" y="213499"/>
                  </a:lnTo>
                  <a:lnTo>
                    <a:pt x="143611" y="213499"/>
                  </a:lnTo>
                  <a:lnTo>
                    <a:pt x="143611" y="163791"/>
                  </a:lnTo>
                  <a:lnTo>
                    <a:pt x="190487" y="166712"/>
                  </a:lnTo>
                  <a:lnTo>
                    <a:pt x="190487" y="213499"/>
                  </a:lnTo>
                  <a:lnTo>
                    <a:pt x="172885" y="213499"/>
                  </a:lnTo>
                  <a:lnTo>
                    <a:pt x="172885" y="219341"/>
                  </a:lnTo>
                  <a:lnTo>
                    <a:pt x="216903" y="219341"/>
                  </a:lnTo>
                  <a:lnTo>
                    <a:pt x="216903" y="213499"/>
                  </a:lnTo>
                  <a:lnTo>
                    <a:pt x="196329" y="213499"/>
                  </a:lnTo>
                  <a:lnTo>
                    <a:pt x="196329" y="163791"/>
                  </a:lnTo>
                  <a:lnTo>
                    <a:pt x="205130" y="163791"/>
                  </a:lnTo>
                  <a:lnTo>
                    <a:pt x="219811" y="159080"/>
                  </a:lnTo>
                  <a:lnTo>
                    <a:pt x="232587" y="150253"/>
                  </a:lnTo>
                  <a:lnTo>
                    <a:pt x="242646" y="138696"/>
                  </a:lnTo>
                  <a:lnTo>
                    <a:pt x="249148" y="125768"/>
                  </a:lnTo>
                  <a:lnTo>
                    <a:pt x="252082" y="108305"/>
                  </a:lnTo>
                  <a:lnTo>
                    <a:pt x="248716" y="91401"/>
                  </a:lnTo>
                  <a:lnTo>
                    <a:pt x="240436" y="75590"/>
                  </a:lnTo>
                  <a:lnTo>
                    <a:pt x="228574" y="61417"/>
                  </a:lnTo>
                  <a:lnTo>
                    <a:pt x="266649" y="23393"/>
                  </a:lnTo>
                  <a:lnTo>
                    <a:pt x="275971" y="17005"/>
                  </a:lnTo>
                  <a:lnTo>
                    <a:pt x="286105" y="11696"/>
                  </a:lnTo>
                  <a:lnTo>
                    <a:pt x="296760" y="8597"/>
                  </a:lnTo>
                  <a:lnTo>
                    <a:pt x="307695" y="8775"/>
                  </a:lnTo>
                  <a:lnTo>
                    <a:pt x="310667" y="8775"/>
                  </a:lnTo>
                  <a:lnTo>
                    <a:pt x="310667" y="11696"/>
                  </a:lnTo>
                  <a:lnTo>
                    <a:pt x="319468" y="11696"/>
                  </a:lnTo>
                  <a:close/>
                </a:path>
                <a:path w="342900" h="321945">
                  <a:moveTo>
                    <a:pt x="342900" y="304165"/>
                  </a:moveTo>
                  <a:lnTo>
                    <a:pt x="334098" y="304165"/>
                  </a:lnTo>
                  <a:lnTo>
                    <a:pt x="334098" y="254444"/>
                  </a:lnTo>
                  <a:lnTo>
                    <a:pt x="334098" y="251510"/>
                  </a:lnTo>
                  <a:lnTo>
                    <a:pt x="328269" y="251510"/>
                  </a:lnTo>
                  <a:lnTo>
                    <a:pt x="328269" y="254444"/>
                  </a:lnTo>
                  <a:lnTo>
                    <a:pt x="328269" y="304165"/>
                  </a:lnTo>
                  <a:lnTo>
                    <a:pt x="316496" y="304165"/>
                  </a:lnTo>
                  <a:lnTo>
                    <a:pt x="313524" y="301244"/>
                  </a:lnTo>
                  <a:lnTo>
                    <a:pt x="310667" y="301244"/>
                  </a:lnTo>
                  <a:lnTo>
                    <a:pt x="302945" y="297992"/>
                  </a:lnTo>
                  <a:lnTo>
                    <a:pt x="297446" y="292836"/>
                  </a:lnTo>
                  <a:lnTo>
                    <a:pt x="294157" y="286016"/>
                  </a:lnTo>
                  <a:lnTo>
                    <a:pt x="293052" y="277837"/>
                  </a:lnTo>
                  <a:lnTo>
                    <a:pt x="294157" y="271348"/>
                  </a:lnTo>
                  <a:lnTo>
                    <a:pt x="297446" y="265417"/>
                  </a:lnTo>
                  <a:lnTo>
                    <a:pt x="302945" y="260565"/>
                  </a:lnTo>
                  <a:lnTo>
                    <a:pt x="310667" y="257365"/>
                  </a:lnTo>
                  <a:lnTo>
                    <a:pt x="313524" y="254444"/>
                  </a:lnTo>
                  <a:lnTo>
                    <a:pt x="328269" y="254444"/>
                  </a:lnTo>
                  <a:lnTo>
                    <a:pt x="328269" y="251510"/>
                  </a:lnTo>
                  <a:lnTo>
                    <a:pt x="310667" y="251510"/>
                  </a:lnTo>
                  <a:lnTo>
                    <a:pt x="299567" y="255638"/>
                  </a:lnTo>
                  <a:lnTo>
                    <a:pt x="292341" y="262483"/>
                  </a:lnTo>
                  <a:lnTo>
                    <a:pt x="288404" y="270433"/>
                  </a:lnTo>
                  <a:lnTo>
                    <a:pt x="287223" y="277837"/>
                  </a:lnTo>
                  <a:lnTo>
                    <a:pt x="288823" y="288175"/>
                  </a:lnTo>
                  <a:lnTo>
                    <a:pt x="293446" y="296849"/>
                  </a:lnTo>
                  <a:lnTo>
                    <a:pt x="300824" y="303339"/>
                  </a:lnTo>
                  <a:lnTo>
                    <a:pt x="310667" y="307086"/>
                  </a:lnTo>
                  <a:lnTo>
                    <a:pt x="342900" y="307086"/>
                  </a:lnTo>
                  <a:lnTo>
                    <a:pt x="342900" y="304165"/>
                  </a:lnTo>
                  <a:close/>
                </a:path>
              </a:pathLst>
            </a:custGeom>
            <a:solidFill>
              <a:srgbClr val="2E2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16" name="object 14"/>
            <p:cNvGrpSpPr/>
            <p:nvPr userDrawn="1"/>
          </p:nvGrpSpPr>
          <p:grpSpPr>
            <a:xfrm>
              <a:off x="11529581" y="6332458"/>
              <a:ext cx="389890" cy="319405"/>
              <a:chOff x="11529581" y="6332458"/>
              <a:chExt cx="389890" cy="319405"/>
            </a:xfrm>
          </p:grpSpPr>
          <p:sp>
            <p:nvSpPr>
              <p:cNvPr id="17" name="object 15"/>
              <p:cNvSpPr/>
              <p:nvPr/>
            </p:nvSpPr>
            <p:spPr>
              <a:xfrm>
                <a:off x="11529581" y="6332458"/>
                <a:ext cx="213927" cy="181323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6"/>
              <p:cNvSpPr/>
              <p:nvPr/>
            </p:nvSpPr>
            <p:spPr>
              <a:xfrm>
                <a:off x="11667254" y="6554735"/>
                <a:ext cx="252005" cy="96509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sp>
        <p:nvSpPr>
          <p:cNvPr id="19" name="Номер слайда 2"/>
          <p:cNvSpPr>
            <a:spLocks noGrp="1"/>
          </p:cNvSpPr>
          <p:nvPr>
            <p:ph type="sldNum" sz="quarter" idx="4"/>
          </p:nvPr>
        </p:nvSpPr>
        <p:spPr>
          <a:xfrm>
            <a:off x="5638799" y="6492875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9AA64-616C-4EBF-A8BC-894F7D08A4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410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9319966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8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6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4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01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607047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60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6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3" y="62045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4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426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607047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84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6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3" y="62045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4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426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607047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08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6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3" y="62045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4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426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2607047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32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6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3" y="62045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4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342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332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536376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76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6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3" y="62045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4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48603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536376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00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6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3" y="62045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4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4860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екстовый слайд">
  <p:cSld name="1_Текстовый слайд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8" y="1589"/>
            <a:ext cx="2116" cy="158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334433" y="1147482"/>
            <a:ext cx="11520000" cy="4801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2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marR="0" lvl="0" indent="-228600" algn="l" rtl="0">
              <a:spcBef>
                <a:spcPts val="30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rgbClr val="19191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>
            <a:spLocks noGrp="1"/>
          </p:cNvSpPr>
          <p:nvPr>
            <p:ph type="title"/>
          </p:nvPr>
        </p:nvSpPr>
        <p:spPr>
          <a:xfrm>
            <a:off x="334433" y="129440"/>
            <a:ext cx="11519999" cy="64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>
                <a:solidFill>
                  <a:srgbClr val="2D34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"/>
          <p:cNvSpPr/>
          <p:nvPr/>
        </p:nvSpPr>
        <p:spPr>
          <a:xfrm rot="-5400000">
            <a:off x="2136224" y="-1133614"/>
            <a:ext cx="45719" cy="4320000"/>
          </a:xfrm>
          <a:prstGeom prst="rect">
            <a:avLst/>
          </a:prstGeom>
          <a:solidFill>
            <a:srgbClr val="EB2049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EB20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4"/>
          <p:cNvSpPr/>
          <p:nvPr/>
        </p:nvSpPr>
        <p:spPr>
          <a:xfrm rot="-54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4"/>
          <p:cNvSpPr/>
          <p:nvPr/>
        </p:nvSpPr>
        <p:spPr>
          <a:xfrm>
            <a:off x="9437192" y="6338311"/>
            <a:ext cx="17780" cy="231140"/>
          </a:xfrm>
          <a:custGeom>
            <a:avLst/>
            <a:gdLst/>
            <a:ahLst/>
            <a:cxnLst/>
            <a:rect l="l" t="t" r="r" b="b"/>
            <a:pathLst>
              <a:path w="17779" h="231140" extrusionOk="0">
                <a:moveTo>
                  <a:pt x="14657" y="0"/>
                </a:moveTo>
                <a:lnTo>
                  <a:pt x="5864" y="0"/>
                </a:lnTo>
                <a:lnTo>
                  <a:pt x="0" y="2921"/>
                </a:lnTo>
                <a:lnTo>
                  <a:pt x="0" y="228120"/>
                </a:lnTo>
                <a:lnTo>
                  <a:pt x="5864" y="231042"/>
                </a:lnTo>
                <a:lnTo>
                  <a:pt x="14657" y="231042"/>
                </a:lnTo>
                <a:lnTo>
                  <a:pt x="17585" y="228120"/>
                </a:lnTo>
                <a:lnTo>
                  <a:pt x="17585" y="2921"/>
                </a:lnTo>
                <a:close/>
              </a:path>
            </a:pathLst>
          </a:custGeom>
          <a:solidFill>
            <a:srgbClr val="E20E3B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"/>
          <p:cNvSpPr/>
          <p:nvPr/>
        </p:nvSpPr>
        <p:spPr>
          <a:xfrm>
            <a:off x="9539754" y="6262268"/>
            <a:ext cx="1268919" cy="4328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8" name="Google Shape;48;p4"/>
          <p:cNvGrpSpPr/>
          <p:nvPr/>
        </p:nvGrpSpPr>
        <p:grpSpPr>
          <a:xfrm>
            <a:off x="8962643" y="6262268"/>
            <a:ext cx="381000" cy="383540"/>
            <a:chOff x="8962643" y="6262268"/>
            <a:chExt cx="381000" cy="383540"/>
          </a:xfrm>
        </p:grpSpPr>
        <p:sp>
          <p:nvSpPr>
            <p:cNvPr id="49" name="Google Shape;49;p4"/>
            <p:cNvSpPr/>
            <p:nvPr/>
          </p:nvSpPr>
          <p:spPr>
            <a:xfrm>
              <a:off x="8962643" y="6262268"/>
              <a:ext cx="381000" cy="383540"/>
            </a:xfrm>
            <a:custGeom>
              <a:avLst/>
              <a:gdLst/>
              <a:ahLst/>
              <a:cxnLst/>
              <a:rect l="l" t="t" r="r" b="b"/>
              <a:pathLst>
                <a:path w="381000" h="383540" extrusionOk="0">
                  <a:moveTo>
                    <a:pt x="187362" y="0"/>
                  </a:moveTo>
                  <a:lnTo>
                    <a:pt x="143593" y="5005"/>
                  </a:lnTo>
                  <a:lnTo>
                    <a:pt x="103463" y="19270"/>
                  </a:lnTo>
                  <a:lnTo>
                    <a:pt x="68101" y="41670"/>
                  </a:lnTo>
                  <a:lnTo>
                    <a:pt x="38634" y="71079"/>
                  </a:lnTo>
                  <a:lnTo>
                    <a:pt x="16190" y="106370"/>
                  </a:lnTo>
                  <a:lnTo>
                    <a:pt x="1897" y="146418"/>
                  </a:lnTo>
                  <a:lnTo>
                    <a:pt x="0" y="217357"/>
                  </a:lnTo>
                  <a:lnTo>
                    <a:pt x="1897" y="233943"/>
                  </a:lnTo>
                  <a:lnTo>
                    <a:pt x="16190" y="274411"/>
                  </a:lnTo>
                  <a:lnTo>
                    <a:pt x="38634" y="310275"/>
                  </a:lnTo>
                  <a:lnTo>
                    <a:pt x="68101" y="340306"/>
                  </a:lnTo>
                  <a:lnTo>
                    <a:pt x="103463" y="363277"/>
                  </a:lnTo>
                  <a:lnTo>
                    <a:pt x="143593" y="377959"/>
                  </a:lnTo>
                  <a:lnTo>
                    <a:pt x="187362" y="383127"/>
                  </a:lnTo>
                  <a:lnTo>
                    <a:pt x="231295" y="377959"/>
                  </a:lnTo>
                  <a:lnTo>
                    <a:pt x="271844" y="363277"/>
                  </a:lnTo>
                  <a:lnTo>
                    <a:pt x="272817" y="362655"/>
                  </a:lnTo>
                  <a:lnTo>
                    <a:pt x="187362" y="362655"/>
                  </a:lnTo>
                  <a:lnTo>
                    <a:pt x="142211" y="356575"/>
                  </a:lnTo>
                  <a:lnTo>
                    <a:pt x="101619" y="339366"/>
                  </a:lnTo>
                  <a:lnTo>
                    <a:pt x="67213" y="312570"/>
                  </a:lnTo>
                  <a:lnTo>
                    <a:pt x="40622" y="277731"/>
                  </a:lnTo>
                  <a:lnTo>
                    <a:pt x="23473" y="236392"/>
                  </a:lnTo>
                  <a:lnTo>
                    <a:pt x="17395" y="190098"/>
                  </a:lnTo>
                  <a:lnTo>
                    <a:pt x="23473" y="145039"/>
                  </a:lnTo>
                  <a:lnTo>
                    <a:pt x="40622" y="104528"/>
                  </a:lnTo>
                  <a:lnTo>
                    <a:pt x="67213" y="70191"/>
                  </a:lnTo>
                  <a:lnTo>
                    <a:pt x="101619" y="43652"/>
                  </a:lnTo>
                  <a:lnTo>
                    <a:pt x="142211" y="26537"/>
                  </a:lnTo>
                  <a:lnTo>
                    <a:pt x="187362" y="20471"/>
                  </a:lnTo>
                  <a:lnTo>
                    <a:pt x="273771" y="20471"/>
                  </a:lnTo>
                  <a:lnTo>
                    <a:pt x="271844" y="19270"/>
                  </a:lnTo>
                  <a:lnTo>
                    <a:pt x="231295" y="5005"/>
                  </a:lnTo>
                  <a:lnTo>
                    <a:pt x="187362" y="0"/>
                  </a:lnTo>
                  <a:close/>
                </a:path>
                <a:path w="381000" h="383540" extrusionOk="0">
                  <a:moveTo>
                    <a:pt x="273771" y="20471"/>
                  </a:moveTo>
                  <a:lnTo>
                    <a:pt x="187362" y="20471"/>
                  </a:lnTo>
                  <a:lnTo>
                    <a:pt x="233748" y="26537"/>
                  </a:lnTo>
                  <a:lnTo>
                    <a:pt x="275167" y="43652"/>
                  </a:lnTo>
                  <a:lnTo>
                    <a:pt x="310074" y="70191"/>
                  </a:lnTo>
                  <a:lnTo>
                    <a:pt x="336922" y="104528"/>
                  </a:lnTo>
                  <a:lnTo>
                    <a:pt x="354164" y="145039"/>
                  </a:lnTo>
                  <a:lnTo>
                    <a:pt x="360255" y="190098"/>
                  </a:lnTo>
                  <a:lnTo>
                    <a:pt x="354164" y="236392"/>
                  </a:lnTo>
                  <a:lnTo>
                    <a:pt x="336922" y="277731"/>
                  </a:lnTo>
                  <a:lnTo>
                    <a:pt x="310074" y="312570"/>
                  </a:lnTo>
                  <a:lnTo>
                    <a:pt x="275167" y="339366"/>
                  </a:lnTo>
                  <a:lnTo>
                    <a:pt x="233748" y="356575"/>
                  </a:lnTo>
                  <a:lnTo>
                    <a:pt x="187362" y="362655"/>
                  </a:lnTo>
                  <a:lnTo>
                    <a:pt x="272817" y="362655"/>
                  </a:lnTo>
                  <a:lnTo>
                    <a:pt x="307779" y="340306"/>
                  </a:lnTo>
                  <a:lnTo>
                    <a:pt x="337871" y="310275"/>
                  </a:lnTo>
                  <a:lnTo>
                    <a:pt x="360888" y="274411"/>
                  </a:lnTo>
                  <a:lnTo>
                    <a:pt x="375600" y="233943"/>
                  </a:lnTo>
                  <a:lnTo>
                    <a:pt x="380778" y="190098"/>
                  </a:lnTo>
                  <a:lnTo>
                    <a:pt x="375600" y="146418"/>
                  </a:lnTo>
                  <a:lnTo>
                    <a:pt x="360888" y="106370"/>
                  </a:lnTo>
                  <a:lnTo>
                    <a:pt x="337871" y="71079"/>
                  </a:lnTo>
                  <a:lnTo>
                    <a:pt x="307779" y="41670"/>
                  </a:lnTo>
                  <a:lnTo>
                    <a:pt x="273771" y="20471"/>
                  </a:lnTo>
                  <a:close/>
                </a:path>
              </a:pathLst>
            </a:custGeom>
            <a:solidFill>
              <a:srgbClr val="2E2A8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4"/>
            <p:cNvSpPr/>
            <p:nvPr/>
          </p:nvSpPr>
          <p:spPr>
            <a:xfrm>
              <a:off x="9050370" y="6317839"/>
              <a:ext cx="240296" cy="286609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" name="Google Shape;51;p4"/>
          <p:cNvSpPr/>
          <p:nvPr/>
        </p:nvSpPr>
        <p:spPr>
          <a:xfrm>
            <a:off x="11028426" y="6341236"/>
            <a:ext cx="342900" cy="321945"/>
          </a:xfrm>
          <a:custGeom>
            <a:avLst/>
            <a:gdLst/>
            <a:ahLst/>
            <a:cxnLst/>
            <a:rect l="l" t="t" r="r" b="b"/>
            <a:pathLst>
              <a:path w="342900" h="321945" extrusionOk="0">
                <a:moveTo>
                  <a:pt x="55689" y="277837"/>
                </a:moveTo>
                <a:lnTo>
                  <a:pt x="54089" y="269201"/>
                </a:lnTo>
                <a:lnTo>
                  <a:pt x="49847" y="262064"/>
                </a:lnTo>
                <a:lnTo>
                  <a:pt x="49847" y="277837"/>
                </a:lnTo>
                <a:lnTo>
                  <a:pt x="48742" y="286016"/>
                </a:lnTo>
                <a:lnTo>
                  <a:pt x="45427" y="292836"/>
                </a:lnTo>
                <a:lnTo>
                  <a:pt x="39928" y="297992"/>
                </a:lnTo>
                <a:lnTo>
                  <a:pt x="32245" y="301244"/>
                </a:lnTo>
                <a:lnTo>
                  <a:pt x="29286" y="301244"/>
                </a:lnTo>
                <a:lnTo>
                  <a:pt x="26416" y="304165"/>
                </a:lnTo>
                <a:lnTo>
                  <a:pt x="14643" y="304165"/>
                </a:lnTo>
                <a:lnTo>
                  <a:pt x="14643" y="254444"/>
                </a:lnTo>
                <a:lnTo>
                  <a:pt x="29286" y="254444"/>
                </a:lnTo>
                <a:lnTo>
                  <a:pt x="32245" y="257365"/>
                </a:lnTo>
                <a:lnTo>
                  <a:pt x="38709" y="260159"/>
                </a:lnTo>
                <a:lnTo>
                  <a:pt x="44348" y="264312"/>
                </a:lnTo>
                <a:lnTo>
                  <a:pt x="48336" y="270116"/>
                </a:lnTo>
                <a:lnTo>
                  <a:pt x="49847" y="277837"/>
                </a:lnTo>
                <a:lnTo>
                  <a:pt x="49847" y="262064"/>
                </a:lnTo>
                <a:lnTo>
                  <a:pt x="49453" y="261391"/>
                </a:lnTo>
                <a:lnTo>
                  <a:pt x="42087" y="255219"/>
                </a:lnTo>
                <a:lnTo>
                  <a:pt x="32245" y="251510"/>
                </a:lnTo>
                <a:lnTo>
                  <a:pt x="0" y="251510"/>
                </a:lnTo>
                <a:lnTo>
                  <a:pt x="0" y="254444"/>
                </a:lnTo>
                <a:lnTo>
                  <a:pt x="8813" y="254444"/>
                </a:lnTo>
                <a:lnTo>
                  <a:pt x="8813" y="307086"/>
                </a:lnTo>
                <a:lnTo>
                  <a:pt x="32245" y="307086"/>
                </a:lnTo>
                <a:lnTo>
                  <a:pt x="40043" y="304165"/>
                </a:lnTo>
                <a:lnTo>
                  <a:pt x="43332" y="302933"/>
                </a:lnTo>
                <a:lnTo>
                  <a:pt x="50571" y="295757"/>
                </a:lnTo>
                <a:lnTo>
                  <a:pt x="54495" y="286931"/>
                </a:lnTo>
                <a:lnTo>
                  <a:pt x="55689" y="277837"/>
                </a:lnTo>
                <a:close/>
              </a:path>
              <a:path w="342900" h="321945" extrusionOk="0">
                <a:moveTo>
                  <a:pt x="117208" y="277837"/>
                </a:moveTo>
                <a:lnTo>
                  <a:pt x="116065" y="269201"/>
                </a:lnTo>
                <a:lnTo>
                  <a:pt x="112458" y="261391"/>
                </a:lnTo>
                <a:lnTo>
                  <a:pt x="111366" y="260337"/>
                </a:lnTo>
                <a:lnTo>
                  <a:pt x="111366" y="266141"/>
                </a:lnTo>
                <a:lnTo>
                  <a:pt x="111366" y="277837"/>
                </a:lnTo>
                <a:lnTo>
                  <a:pt x="110718" y="286016"/>
                </a:lnTo>
                <a:lnTo>
                  <a:pt x="108432" y="292836"/>
                </a:lnTo>
                <a:lnTo>
                  <a:pt x="103949" y="297992"/>
                </a:lnTo>
                <a:lnTo>
                  <a:pt x="96735" y="301244"/>
                </a:lnTo>
                <a:lnTo>
                  <a:pt x="93764" y="304165"/>
                </a:lnTo>
                <a:lnTo>
                  <a:pt x="79133" y="304165"/>
                </a:lnTo>
                <a:lnTo>
                  <a:pt x="79133" y="254444"/>
                </a:lnTo>
                <a:lnTo>
                  <a:pt x="90893" y="254444"/>
                </a:lnTo>
                <a:lnTo>
                  <a:pt x="96735" y="257365"/>
                </a:lnTo>
                <a:lnTo>
                  <a:pt x="105537" y="260286"/>
                </a:lnTo>
                <a:lnTo>
                  <a:pt x="111366" y="266141"/>
                </a:lnTo>
                <a:lnTo>
                  <a:pt x="111366" y="260337"/>
                </a:lnTo>
                <a:lnTo>
                  <a:pt x="106108" y="255219"/>
                </a:lnTo>
                <a:lnTo>
                  <a:pt x="104152" y="254444"/>
                </a:lnTo>
                <a:lnTo>
                  <a:pt x="96735" y="251510"/>
                </a:lnTo>
                <a:lnTo>
                  <a:pt x="73291" y="251510"/>
                </a:lnTo>
                <a:lnTo>
                  <a:pt x="73291" y="321716"/>
                </a:lnTo>
                <a:lnTo>
                  <a:pt x="79133" y="321716"/>
                </a:lnTo>
                <a:lnTo>
                  <a:pt x="79133" y="307086"/>
                </a:lnTo>
                <a:lnTo>
                  <a:pt x="96735" y="307086"/>
                </a:lnTo>
                <a:lnTo>
                  <a:pt x="103327" y="304165"/>
                </a:lnTo>
                <a:lnTo>
                  <a:pt x="106108" y="302933"/>
                </a:lnTo>
                <a:lnTo>
                  <a:pt x="112458" y="295757"/>
                </a:lnTo>
                <a:lnTo>
                  <a:pt x="116065" y="286931"/>
                </a:lnTo>
                <a:lnTo>
                  <a:pt x="117208" y="277837"/>
                </a:lnTo>
                <a:close/>
              </a:path>
              <a:path w="342900" h="321945" extrusionOk="0">
                <a:moveTo>
                  <a:pt x="193459" y="277837"/>
                </a:moveTo>
                <a:lnTo>
                  <a:pt x="191350" y="265861"/>
                </a:lnTo>
                <a:lnTo>
                  <a:pt x="187528" y="259981"/>
                </a:lnTo>
                <a:lnTo>
                  <a:pt x="187528" y="277837"/>
                </a:lnTo>
                <a:lnTo>
                  <a:pt x="185928" y="289356"/>
                </a:lnTo>
                <a:lnTo>
                  <a:pt x="181292" y="297586"/>
                </a:lnTo>
                <a:lnTo>
                  <a:pt x="173926" y="302514"/>
                </a:lnTo>
                <a:lnTo>
                  <a:pt x="164084" y="304165"/>
                </a:lnTo>
                <a:lnTo>
                  <a:pt x="153797" y="302514"/>
                </a:lnTo>
                <a:lnTo>
                  <a:pt x="145440" y="297586"/>
                </a:lnTo>
                <a:lnTo>
                  <a:pt x="139827" y="289356"/>
                </a:lnTo>
                <a:lnTo>
                  <a:pt x="137782" y="277837"/>
                </a:lnTo>
                <a:lnTo>
                  <a:pt x="139827" y="268020"/>
                </a:lnTo>
                <a:lnTo>
                  <a:pt x="145440" y="260667"/>
                </a:lnTo>
                <a:lnTo>
                  <a:pt x="153797" y="256044"/>
                </a:lnTo>
                <a:lnTo>
                  <a:pt x="164084" y="254444"/>
                </a:lnTo>
                <a:lnTo>
                  <a:pt x="173926" y="256044"/>
                </a:lnTo>
                <a:lnTo>
                  <a:pt x="181292" y="260667"/>
                </a:lnTo>
                <a:lnTo>
                  <a:pt x="185928" y="268020"/>
                </a:lnTo>
                <a:lnTo>
                  <a:pt x="187528" y="277837"/>
                </a:lnTo>
                <a:lnTo>
                  <a:pt x="187528" y="259981"/>
                </a:lnTo>
                <a:lnTo>
                  <a:pt x="185369" y="256641"/>
                </a:lnTo>
                <a:lnTo>
                  <a:pt x="181952" y="254444"/>
                </a:lnTo>
                <a:lnTo>
                  <a:pt x="176098" y="250698"/>
                </a:lnTo>
                <a:lnTo>
                  <a:pt x="164084" y="248589"/>
                </a:lnTo>
                <a:lnTo>
                  <a:pt x="151625" y="250698"/>
                </a:lnTo>
                <a:lnTo>
                  <a:pt x="141363" y="256641"/>
                </a:lnTo>
                <a:lnTo>
                  <a:pt x="134404" y="265861"/>
                </a:lnTo>
                <a:lnTo>
                  <a:pt x="131838" y="277837"/>
                </a:lnTo>
                <a:lnTo>
                  <a:pt x="134404" y="290271"/>
                </a:lnTo>
                <a:lnTo>
                  <a:pt x="141363" y="300507"/>
                </a:lnTo>
                <a:lnTo>
                  <a:pt x="151625" y="307454"/>
                </a:lnTo>
                <a:lnTo>
                  <a:pt x="164084" y="310019"/>
                </a:lnTo>
                <a:lnTo>
                  <a:pt x="176098" y="307454"/>
                </a:lnTo>
                <a:lnTo>
                  <a:pt x="180492" y="304165"/>
                </a:lnTo>
                <a:lnTo>
                  <a:pt x="185369" y="300507"/>
                </a:lnTo>
                <a:lnTo>
                  <a:pt x="191350" y="290271"/>
                </a:lnTo>
                <a:lnTo>
                  <a:pt x="193459" y="277837"/>
                </a:lnTo>
                <a:close/>
              </a:path>
              <a:path w="342900" h="321945" extrusionOk="0">
                <a:moveTo>
                  <a:pt x="257848" y="17551"/>
                </a:moveTo>
                <a:lnTo>
                  <a:pt x="254977" y="14617"/>
                </a:lnTo>
                <a:lnTo>
                  <a:pt x="254977" y="11696"/>
                </a:lnTo>
                <a:lnTo>
                  <a:pt x="252006" y="8775"/>
                </a:lnTo>
                <a:lnTo>
                  <a:pt x="243205" y="8775"/>
                </a:lnTo>
                <a:lnTo>
                  <a:pt x="240334" y="11696"/>
                </a:lnTo>
                <a:lnTo>
                  <a:pt x="237375" y="14617"/>
                </a:lnTo>
                <a:lnTo>
                  <a:pt x="237375" y="20472"/>
                </a:lnTo>
                <a:lnTo>
                  <a:pt x="240334" y="23393"/>
                </a:lnTo>
                <a:lnTo>
                  <a:pt x="243205" y="26327"/>
                </a:lnTo>
                <a:lnTo>
                  <a:pt x="252006" y="26327"/>
                </a:lnTo>
                <a:lnTo>
                  <a:pt x="254977" y="23393"/>
                </a:lnTo>
                <a:lnTo>
                  <a:pt x="257848" y="20472"/>
                </a:lnTo>
                <a:lnTo>
                  <a:pt x="257848" y="17551"/>
                </a:lnTo>
                <a:close/>
              </a:path>
              <a:path w="342900" h="321945" extrusionOk="0">
                <a:moveTo>
                  <a:pt x="272580" y="280771"/>
                </a:moveTo>
                <a:lnTo>
                  <a:pt x="271068" y="270852"/>
                </a:lnTo>
                <a:lnTo>
                  <a:pt x="267081" y="262851"/>
                </a:lnTo>
                <a:lnTo>
                  <a:pt x="266649" y="262369"/>
                </a:lnTo>
                <a:lnTo>
                  <a:pt x="266649" y="280771"/>
                </a:lnTo>
                <a:lnTo>
                  <a:pt x="266649" y="289547"/>
                </a:lnTo>
                <a:lnTo>
                  <a:pt x="260819" y="298310"/>
                </a:lnTo>
                <a:lnTo>
                  <a:pt x="249148" y="304165"/>
                </a:lnTo>
                <a:lnTo>
                  <a:pt x="243205" y="304165"/>
                </a:lnTo>
                <a:lnTo>
                  <a:pt x="243205" y="254444"/>
                </a:lnTo>
                <a:lnTo>
                  <a:pt x="249148" y="254444"/>
                </a:lnTo>
                <a:lnTo>
                  <a:pt x="266649" y="280771"/>
                </a:lnTo>
                <a:lnTo>
                  <a:pt x="266649" y="262369"/>
                </a:lnTo>
                <a:lnTo>
                  <a:pt x="261442" y="256501"/>
                </a:lnTo>
                <a:lnTo>
                  <a:pt x="258775" y="254444"/>
                </a:lnTo>
                <a:lnTo>
                  <a:pt x="254977" y="251510"/>
                </a:lnTo>
                <a:lnTo>
                  <a:pt x="249148" y="251510"/>
                </a:lnTo>
                <a:lnTo>
                  <a:pt x="246176" y="248589"/>
                </a:lnTo>
                <a:lnTo>
                  <a:pt x="243205" y="248589"/>
                </a:lnTo>
                <a:lnTo>
                  <a:pt x="243205" y="236893"/>
                </a:lnTo>
                <a:lnTo>
                  <a:pt x="237375" y="236893"/>
                </a:lnTo>
                <a:lnTo>
                  <a:pt x="237375" y="248589"/>
                </a:lnTo>
                <a:lnTo>
                  <a:pt x="237375" y="254444"/>
                </a:lnTo>
                <a:lnTo>
                  <a:pt x="237375" y="304165"/>
                </a:lnTo>
                <a:lnTo>
                  <a:pt x="228574" y="304165"/>
                </a:lnTo>
                <a:lnTo>
                  <a:pt x="225602" y="301244"/>
                </a:lnTo>
                <a:lnTo>
                  <a:pt x="213931" y="289547"/>
                </a:lnTo>
                <a:lnTo>
                  <a:pt x="213931" y="280771"/>
                </a:lnTo>
                <a:lnTo>
                  <a:pt x="228574" y="257365"/>
                </a:lnTo>
                <a:lnTo>
                  <a:pt x="231533" y="254444"/>
                </a:lnTo>
                <a:lnTo>
                  <a:pt x="237375" y="254444"/>
                </a:lnTo>
                <a:lnTo>
                  <a:pt x="237375" y="248589"/>
                </a:lnTo>
                <a:lnTo>
                  <a:pt x="234403" y="248589"/>
                </a:lnTo>
                <a:lnTo>
                  <a:pt x="228574" y="251510"/>
                </a:lnTo>
                <a:lnTo>
                  <a:pt x="225602" y="251510"/>
                </a:lnTo>
                <a:lnTo>
                  <a:pt x="219202" y="256501"/>
                </a:lnTo>
                <a:lnTo>
                  <a:pt x="213588" y="262851"/>
                </a:lnTo>
                <a:lnTo>
                  <a:pt x="209613" y="270852"/>
                </a:lnTo>
                <a:lnTo>
                  <a:pt x="208102" y="280771"/>
                </a:lnTo>
                <a:lnTo>
                  <a:pt x="209613" y="288988"/>
                </a:lnTo>
                <a:lnTo>
                  <a:pt x="213588" y="296125"/>
                </a:lnTo>
                <a:lnTo>
                  <a:pt x="219202" y="302158"/>
                </a:lnTo>
                <a:lnTo>
                  <a:pt x="225602" y="307086"/>
                </a:lnTo>
                <a:lnTo>
                  <a:pt x="228574" y="307086"/>
                </a:lnTo>
                <a:lnTo>
                  <a:pt x="234403" y="310019"/>
                </a:lnTo>
                <a:lnTo>
                  <a:pt x="237375" y="310019"/>
                </a:lnTo>
                <a:lnTo>
                  <a:pt x="237375" y="321716"/>
                </a:lnTo>
                <a:lnTo>
                  <a:pt x="243205" y="321716"/>
                </a:lnTo>
                <a:lnTo>
                  <a:pt x="243205" y="310019"/>
                </a:lnTo>
                <a:lnTo>
                  <a:pt x="246176" y="310019"/>
                </a:lnTo>
                <a:lnTo>
                  <a:pt x="249148" y="307086"/>
                </a:lnTo>
                <a:lnTo>
                  <a:pt x="254977" y="307086"/>
                </a:lnTo>
                <a:lnTo>
                  <a:pt x="258813" y="304165"/>
                </a:lnTo>
                <a:lnTo>
                  <a:pt x="261442" y="302158"/>
                </a:lnTo>
                <a:lnTo>
                  <a:pt x="267081" y="296125"/>
                </a:lnTo>
                <a:lnTo>
                  <a:pt x="271068" y="288988"/>
                </a:lnTo>
                <a:lnTo>
                  <a:pt x="272580" y="280771"/>
                </a:lnTo>
                <a:close/>
              </a:path>
              <a:path w="342900" h="321945" extrusionOk="0">
                <a:moveTo>
                  <a:pt x="319468" y="11696"/>
                </a:moveTo>
                <a:lnTo>
                  <a:pt x="317881" y="8597"/>
                </a:lnTo>
                <a:lnTo>
                  <a:pt x="316496" y="5854"/>
                </a:lnTo>
                <a:lnTo>
                  <a:pt x="313524" y="2921"/>
                </a:lnTo>
                <a:lnTo>
                  <a:pt x="310667" y="0"/>
                </a:lnTo>
                <a:lnTo>
                  <a:pt x="304723" y="0"/>
                </a:lnTo>
                <a:lnTo>
                  <a:pt x="304723" y="2921"/>
                </a:lnTo>
                <a:lnTo>
                  <a:pt x="304723" y="5854"/>
                </a:lnTo>
                <a:lnTo>
                  <a:pt x="256946" y="27647"/>
                </a:lnTo>
                <a:lnTo>
                  <a:pt x="196329" y="87744"/>
                </a:lnTo>
                <a:lnTo>
                  <a:pt x="201841" y="92671"/>
                </a:lnTo>
                <a:lnTo>
                  <a:pt x="205143" y="98704"/>
                </a:lnTo>
                <a:lnTo>
                  <a:pt x="206248" y="105841"/>
                </a:lnTo>
                <a:lnTo>
                  <a:pt x="205130" y="114071"/>
                </a:lnTo>
                <a:lnTo>
                  <a:pt x="205130" y="119913"/>
                </a:lnTo>
                <a:lnTo>
                  <a:pt x="196329" y="125768"/>
                </a:lnTo>
                <a:lnTo>
                  <a:pt x="190487" y="128689"/>
                </a:lnTo>
                <a:lnTo>
                  <a:pt x="158254" y="128689"/>
                </a:lnTo>
                <a:lnTo>
                  <a:pt x="158254" y="87744"/>
                </a:lnTo>
                <a:lnTo>
                  <a:pt x="161175" y="84823"/>
                </a:lnTo>
                <a:lnTo>
                  <a:pt x="243205" y="2921"/>
                </a:lnTo>
                <a:lnTo>
                  <a:pt x="304723" y="2921"/>
                </a:lnTo>
                <a:lnTo>
                  <a:pt x="304723" y="0"/>
                </a:lnTo>
                <a:lnTo>
                  <a:pt x="240334" y="0"/>
                </a:lnTo>
                <a:lnTo>
                  <a:pt x="190487" y="49720"/>
                </a:lnTo>
                <a:lnTo>
                  <a:pt x="96735" y="49720"/>
                </a:lnTo>
                <a:lnTo>
                  <a:pt x="96735" y="87744"/>
                </a:lnTo>
                <a:lnTo>
                  <a:pt x="120167" y="84823"/>
                </a:lnTo>
                <a:lnTo>
                  <a:pt x="120167" y="128689"/>
                </a:lnTo>
                <a:lnTo>
                  <a:pt x="46888" y="128689"/>
                </a:lnTo>
                <a:lnTo>
                  <a:pt x="52717" y="134543"/>
                </a:lnTo>
                <a:lnTo>
                  <a:pt x="58661" y="140385"/>
                </a:lnTo>
                <a:lnTo>
                  <a:pt x="64490" y="146240"/>
                </a:lnTo>
                <a:lnTo>
                  <a:pt x="43916" y="166712"/>
                </a:lnTo>
                <a:lnTo>
                  <a:pt x="140652" y="166712"/>
                </a:lnTo>
                <a:lnTo>
                  <a:pt x="140652" y="213499"/>
                </a:lnTo>
                <a:lnTo>
                  <a:pt x="117208" y="213499"/>
                </a:lnTo>
                <a:lnTo>
                  <a:pt x="117208" y="216420"/>
                </a:lnTo>
                <a:lnTo>
                  <a:pt x="120167" y="219341"/>
                </a:lnTo>
                <a:lnTo>
                  <a:pt x="164084" y="219341"/>
                </a:lnTo>
                <a:lnTo>
                  <a:pt x="164084" y="213499"/>
                </a:lnTo>
                <a:lnTo>
                  <a:pt x="143611" y="213499"/>
                </a:lnTo>
                <a:lnTo>
                  <a:pt x="143611" y="163791"/>
                </a:lnTo>
                <a:lnTo>
                  <a:pt x="190487" y="166712"/>
                </a:lnTo>
                <a:lnTo>
                  <a:pt x="190487" y="213499"/>
                </a:lnTo>
                <a:lnTo>
                  <a:pt x="172885" y="213499"/>
                </a:lnTo>
                <a:lnTo>
                  <a:pt x="172885" y="219341"/>
                </a:lnTo>
                <a:lnTo>
                  <a:pt x="216903" y="219341"/>
                </a:lnTo>
                <a:lnTo>
                  <a:pt x="216903" y="213499"/>
                </a:lnTo>
                <a:lnTo>
                  <a:pt x="196329" y="213499"/>
                </a:lnTo>
                <a:lnTo>
                  <a:pt x="196329" y="163791"/>
                </a:lnTo>
                <a:lnTo>
                  <a:pt x="205130" y="163791"/>
                </a:lnTo>
                <a:lnTo>
                  <a:pt x="219811" y="159080"/>
                </a:lnTo>
                <a:lnTo>
                  <a:pt x="232587" y="150253"/>
                </a:lnTo>
                <a:lnTo>
                  <a:pt x="242646" y="138696"/>
                </a:lnTo>
                <a:lnTo>
                  <a:pt x="249148" y="125768"/>
                </a:lnTo>
                <a:lnTo>
                  <a:pt x="252082" y="108305"/>
                </a:lnTo>
                <a:lnTo>
                  <a:pt x="248716" y="91401"/>
                </a:lnTo>
                <a:lnTo>
                  <a:pt x="240436" y="75590"/>
                </a:lnTo>
                <a:lnTo>
                  <a:pt x="228574" y="61417"/>
                </a:lnTo>
                <a:lnTo>
                  <a:pt x="266649" y="23393"/>
                </a:lnTo>
                <a:lnTo>
                  <a:pt x="275971" y="17005"/>
                </a:lnTo>
                <a:lnTo>
                  <a:pt x="286105" y="11696"/>
                </a:lnTo>
                <a:lnTo>
                  <a:pt x="296760" y="8597"/>
                </a:lnTo>
                <a:lnTo>
                  <a:pt x="307695" y="8775"/>
                </a:lnTo>
                <a:lnTo>
                  <a:pt x="310667" y="8775"/>
                </a:lnTo>
                <a:lnTo>
                  <a:pt x="310667" y="11696"/>
                </a:lnTo>
                <a:lnTo>
                  <a:pt x="319468" y="11696"/>
                </a:lnTo>
                <a:close/>
              </a:path>
              <a:path w="342900" h="321945" extrusionOk="0">
                <a:moveTo>
                  <a:pt x="342900" y="304165"/>
                </a:moveTo>
                <a:lnTo>
                  <a:pt x="334098" y="304165"/>
                </a:lnTo>
                <a:lnTo>
                  <a:pt x="334098" y="254444"/>
                </a:lnTo>
                <a:lnTo>
                  <a:pt x="334098" y="251510"/>
                </a:lnTo>
                <a:lnTo>
                  <a:pt x="328269" y="251510"/>
                </a:lnTo>
                <a:lnTo>
                  <a:pt x="328269" y="254444"/>
                </a:lnTo>
                <a:lnTo>
                  <a:pt x="328269" y="304165"/>
                </a:lnTo>
                <a:lnTo>
                  <a:pt x="316496" y="304165"/>
                </a:lnTo>
                <a:lnTo>
                  <a:pt x="313524" y="301244"/>
                </a:lnTo>
                <a:lnTo>
                  <a:pt x="310667" y="301244"/>
                </a:lnTo>
                <a:lnTo>
                  <a:pt x="302945" y="297992"/>
                </a:lnTo>
                <a:lnTo>
                  <a:pt x="297446" y="292836"/>
                </a:lnTo>
                <a:lnTo>
                  <a:pt x="294157" y="286016"/>
                </a:lnTo>
                <a:lnTo>
                  <a:pt x="293052" y="277837"/>
                </a:lnTo>
                <a:lnTo>
                  <a:pt x="294157" y="271348"/>
                </a:lnTo>
                <a:lnTo>
                  <a:pt x="297446" y="265417"/>
                </a:lnTo>
                <a:lnTo>
                  <a:pt x="302945" y="260565"/>
                </a:lnTo>
                <a:lnTo>
                  <a:pt x="310667" y="257365"/>
                </a:lnTo>
                <a:lnTo>
                  <a:pt x="313524" y="254444"/>
                </a:lnTo>
                <a:lnTo>
                  <a:pt x="328269" y="254444"/>
                </a:lnTo>
                <a:lnTo>
                  <a:pt x="328269" y="251510"/>
                </a:lnTo>
                <a:lnTo>
                  <a:pt x="310667" y="251510"/>
                </a:lnTo>
                <a:lnTo>
                  <a:pt x="299567" y="255638"/>
                </a:lnTo>
                <a:lnTo>
                  <a:pt x="292341" y="262483"/>
                </a:lnTo>
                <a:lnTo>
                  <a:pt x="288404" y="270433"/>
                </a:lnTo>
                <a:lnTo>
                  <a:pt x="287223" y="277837"/>
                </a:lnTo>
                <a:lnTo>
                  <a:pt x="288823" y="288175"/>
                </a:lnTo>
                <a:lnTo>
                  <a:pt x="293446" y="296849"/>
                </a:lnTo>
                <a:lnTo>
                  <a:pt x="300824" y="303339"/>
                </a:lnTo>
                <a:lnTo>
                  <a:pt x="310667" y="307086"/>
                </a:lnTo>
                <a:lnTo>
                  <a:pt x="342900" y="307086"/>
                </a:lnTo>
                <a:lnTo>
                  <a:pt x="342900" y="304165"/>
                </a:lnTo>
                <a:close/>
              </a:path>
            </a:pathLst>
          </a:custGeom>
          <a:solidFill>
            <a:srgbClr val="2E2A8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" name="Google Shape;52;p4"/>
          <p:cNvGrpSpPr/>
          <p:nvPr/>
        </p:nvGrpSpPr>
        <p:grpSpPr>
          <a:xfrm>
            <a:off x="11529581" y="6332458"/>
            <a:ext cx="389678" cy="318786"/>
            <a:chOff x="11529581" y="6332458"/>
            <a:chExt cx="389678" cy="318786"/>
          </a:xfrm>
        </p:grpSpPr>
        <p:sp>
          <p:nvSpPr>
            <p:cNvPr id="53" name="Google Shape;53;p4"/>
            <p:cNvSpPr/>
            <p:nvPr/>
          </p:nvSpPr>
          <p:spPr>
            <a:xfrm>
              <a:off x="11529581" y="6332458"/>
              <a:ext cx="213927" cy="181323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1667254" y="6554735"/>
              <a:ext cx="252005" cy="96509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5638799" y="6492875"/>
            <a:ext cx="914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6026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ов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1005840"/>
            <a:ext cx="12192000" cy="1645920"/>
          </a:xfrm>
          <a:prstGeom prst="rect">
            <a:avLst/>
          </a:prstGeom>
          <a:solidFill>
            <a:srgbClr val="ED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026" y="96046"/>
            <a:ext cx="9002774" cy="81764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38200" y="1005840"/>
            <a:ext cx="10515600" cy="526093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20673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 flipH="1">
            <a:off x="2639616" y="96045"/>
            <a:ext cx="9552384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300" y="96046"/>
            <a:ext cx="8955088" cy="8176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405447"/>
            <a:ext cx="5157787" cy="378914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839788" y="129398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643714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8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1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230882"/>
            <a:ext cx="11520000" cy="471839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4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25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51374" y="6204539"/>
            <a:ext cx="905266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0229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6077525"/>
              </p:ext>
            </p:extLst>
          </p:nvPr>
        </p:nvGraphicFramePr>
        <p:xfrm>
          <a:off x="2118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55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230882"/>
            <a:ext cx="11520000" cy="4718398"/>
          </a:xfrm>
          <a:prstGeom prst="rect">
            <a:avLst/>
          </a:prstGeom>
        </p:spPr>
        <p:txBody>
          <a:bodyPr/>
          <a:lstStyle>
            <a:lvl1pPr marL="285750" indent="-285750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 marL="180000" indent="-180000">
              <a:spcBef>
                <a:spcPts val="600"/>
              </a:spcBef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 marL="36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 marL="54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 marL="720000" indent="-180000">
              <a:buClr>
                <a:srgbClr val="2D3494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3" y="6400169"/>
            <a:ext cx="11520000" cy="288000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 dirty="0"/>
              <a:t>Примечания: 1 –</a:t>
            </a:r>
            <a:br>
              <a:rPr lang="ru-RU" dirty="0"/>
            </a:br>
            <a:r>
              <a:rPr lang="ru-RU" dirty="0"/>
              <a:t>Источники: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4" y="100389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 rot="16200000">
            <a:off x="2136225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8288" y="6208300"/>
            <a:ext cx="2034923" cy="489452"/>
          </a:xfrm>
          <a:prstGeom prst="rect">
            <a:avLst/>
          </a:prstGeom>
        </p:spPr>
      </p:pic>
      <p:pic>
        <p:nvPicPr>
          <p:cNvPr id="15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51374" y="6204539"/>
            <a:ext cx="905266" cy="49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2254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35414228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1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6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3" y="62045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4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9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13011166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5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 userDrawn="1"/>
        </p:nvSpPr>
        <p:spPr>
          <a:xfrm rot="16200000">
            <a:off x="2136226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rgbClr val="EB2049"/>
              </a:solidFill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8688289" y="6208300"/>
            <a:ext cx="2034923" cy="489452"/>
          </a:xfrm>
          <a:prstGeom prst="rect">
            <a:avLst/>
          </a:prstGeom>
        </p:spPr>
      </p:pic>
      <p:pic>
        <p:nvPicPr>
          <p:cNvPr id="8" name="Picture 2" descr="D:\Masha\черная пятница\!Фирменные стили и логотипы\!Российский учебник\презентация\для перезентации РУ\для-перезентации-РУ.png"/>
          <p:cNvPicPr>
            <a:picLocks noChangeAspect="1" noChangeArrowheads="1"/>
          </p:cNvPicPr>
          <p:nvPr userDrawn="1"/>
        </p:nvPicPr>
        <p:blipFill rotWithShape="1">
          <a:blip r:embed="rId7" cstate="print"/>
          <a:srcRect l="72206"/>
          <a:stretch/>
        </p:blipFill>
        <p:spPr bwMode="auto">
          <a:xfrm>
            <a:off x="10951373" y="6204539"/>
            <a:ext cx="905267" cy="493215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4" y="129440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 err="1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3389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16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0" y="1340768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4400" b="1">
                <a:solidFill>
                  <a:srgbClr val="294790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1173176" y="5202062"/>
            <a:ext cx="1008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6" name="Прямая соединительная линия 5"/>
          <p:cNvCxnSpPr/>
          <p:nvPr/>
        </p:nvCxnSpPr>
        <p:spPr>
          <a:xfrm>
            <a:off x="11173176" y="5178146"/>
            <a:ext cx="1008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cxnSp>
        <p:nvCxnSpPr>
          <p:cNvPr id="11" name="Прямая соединительная линия 10"/>
          <p:cNvCxnSpPr/>
          <p:nvPr/>
        </p:nvCxnSpPr>
        <p:spPr>
          <a:xfrm>
            <a:off x="0" y="5202062"/>
            <a:ext cx="1008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12" name="Прямая соединительная линия 11"/>
          <p:cNvCxnSpPr/>
          <p:nvPr/>
        </p:nvCxnSpPr>
        <p:spPr>
          <a:xfrm>
            <a:off x="0" y="5178146"/>
            <a:ext cx="1008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646" y="4860081"/>
            <a:ext cx="2808312" cy="666646"/>
          </a:xfrm>
          <a:prstGeom prst="rect">
            <a:avLst/>
          </a:prstGeom>
        </p:spPr>
      </p:pic>
      <p:grpSp>
        <p:nvGrpSpPr>
          <p:cNvPr id="13" name="Группа 44"/>
          <p:cNvGrpSpPr>
            <a:grpSpLocks noChangeAspect="1"/>
          </p:cNvGrpSpPr>
          <p:nvPr/>
        </p:nvGrpSpPr>
        <p:grpSpPr>
          <a:xfrm>
            <a:off x="1333610" y="4851123"/>
            <a:ext cx="1979798" cy="684563"/>
            <a:chOff x="338369" y="163286"/>
            <a:chExt cx="1440066" cy="497938"/>
          </a:xfrm>
        </p:grpSpPr>
        <p:sp>
          <p:nvSpPr>
            <p:cNvPr id="14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>
            <a:off x="3612296" y="5204814"/>
            <a:ext cx="72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32" name="Прямая соединительная линия 31"/>
          <p:cNvCxnSpPr/>
          <p:nvPr/>
        </p:nvCxnSpPr>
        <p:spPr>
          <a:xfrm>
            <a:off x="3612296" y="5180898"/>
            <a:ext cx="72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pic>
        <p:nvPicPr>
          <p:cNvPr id="30" name="Picture 10" descr="Картинки по запросу &quot;бином лого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761" y="4725560"/>
            <a:ext cx="2183271" cy="93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7752760" y="5204814"/>
            <a:ext cx="756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40" name="Прямая соединительная линия 39"/>
          <p:cNvCxnSpPr/>
          <p:nvPr/>
        </p:nvCxnSpPr>
        <p:spPr>
          <a:xfrm>
            <a:off x="7752760" y="5180898"/>
            <a:ext cx="756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  <p:sp>
        <p:nvSpPr>
          <p:cNvPr id="41" name="TextBox 40"/>
          <p:cNvSpPr txBox="1"/>
          <p:nvPr/>
        </p:nvSpPr>
        <p:spPr>
          <a:xfrm>
            <a:off x="334963" y="6103158"/>
            <a:ext cx="69978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включая размещение в сети Интернет и в корпоративных сетях, а также запись в память ЭВМ, для частного или публичного использования,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без письменного разрешения владельца авторских прав. 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 АО «Издательство "Просвещение"», 20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800" dirty="0">
                <a:solidFill>
                  <a:schemeClr val="bg1">
                    <a:lumMod val="6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cxnSp>
        <p:nvCxnSpPr>
          <p:cNvPr id="42" name="Прямая соединительная линия 41"/>
          <p:cNvCxnSpPr/>
          <p:nvPr userDrawn="1"/>
        </p:nvCxnSpPr>
        <p:spPr>
          <a:xfrm>
            <a:off x="0" y="5193184"/>
            <a:ext cx="1080000" cy="0"/>
          </a:xfrm>
          <a:prstGeom prst="line">
            <a:avLst/>
          </a:prstGeom>
          <a:solidFill>
            <a:srgbClr val="AE2C25"/>
          </a:solidFill>
          <a:ln w="22225">
            <a:solidFill>
              <a:srgbClr val="FC0652"/>
            </a:solidFill>
            <a:miter lim="800000"/>
            <a:headEnd type="none" w="med" len="med"/>
            <a:tailEnd type="none"/>
          </a:ln>
        </p:spPr>
      </p:cxnSp>
      <p:cxnSp>
        <p:nvCxnSpPr>
          <p:cNvPr id="43" name="Прямая соединительная линия 42"/>
          <p:cNvCxnSpPr/>
          <p:nvPr userDrawn="1"/>
        </p:nvCxnSpPr>
        <p:spPr>
          <a:xfrm>
            <a:off x="0" y="5178146"/>
            <a:ext cx="1080000" cy="0"/>
          </a:xfrm>
          <a:prstGeom prst="line">
            <a:avLst/>
          </a:prstGeom>
          <a:solidFill>
            <a:srgbClr val="AE2C25"/>
          </a:solidFill>
          <a:ln w="28575">
            <a:solidFill>
              <a:srgbClr val="2F3696"/>
            </a:solidFill>
            <a:miter lim="800000"/>
            <a:headEnd type="none" w="med" len="med"/>
            <a:tailEnd type="none"/>
          </a:ln>
        </p:spPr>
      </p:cxnSp>
    </p:spTree>
    <p:extLst>
      <p:ext uri="{BB962C8B-B14F-4D97-AF65-F5344CB8AC3E}">
        <p14:creationId xmlns:p14="http://schemas.microsoft.com/office/powerpoint/2010/main" val="209542436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838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13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29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503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45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299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84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45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523F2-53FE-42F4-86B8-4598D2998874}" type="datetimeFigureOut">
              <a:rPr lang="ru-RU" smtClean="0"/>
              <a:t>08.06.2023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97463-1C33-49B9-B1AC-991EFB90EE5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0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  <p:sldLayoutId id="2147483665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80" r:id="rId27"/>
    <p:sldLayoutId id="2147483681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tags" Target="../tags/tag15.xml"/><Relationship Id="rId7" Type="http://schemas.openxmlformats.org/officeDocument/2006/relationships/image" Target="../media/image12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ultant.ru/document/cons_doc_LAW_362166/3917bdc075506b146a2be8efc66af28de5277cce/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osuchebnik.ru/material/" TargetMode="External"/><Relationship Id="rId5" Type="http://schemas.openxmlformats.org/officeDocument/2006/relationships/hyperlink" Target="https://rosuchebnik.ru/material/tekhnologiya-5-9-klassy-rabochaya-programma/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hyperlink" Target="https://rosuchebnik.ru/material/cherchenie-9-klass-rabochaya-programma/" TargetMode="External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17" Type="http://schemas.openxmlformats.org/officeDocument/2006/relationships/hyperlink" Target="https://rosuchebnik.ru/material/" TargetMode="External"/><Relationship Id="rId2" Type="http://schemas.openxmlformats.org/officeDocument/2006/relationships/image" Target="../media/image14.emf"/><Relationship Id="rId16" Type="http://schemas.openxmlformats.org/officeDocument/2006/relationships/hyperlink" Target="https://rosuchebnik.ru/material/cherchenie-9-klass-rabochaya-programma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5" Type="http://schemas.openxmlformats.org/officeDocument/2006/relationships/hyperlink" Target="https://rosuchebnik.ru/material/cherchenie-9-klass-rabochaya-programma-prejbrazhensky/" TargetMode="External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jpeg"/><Relationship Id="rId1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10" Type="http://schemas.openxmlformats.org/officeDocument/2006/relationships/image" Target="../media/image75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osuchebnik.ru/material/tekhnologiya-10-11-klassy-rabochaya-programma-matyash/" TargetMode="Externa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png"/><Relationship Id="rId4" Type="http://schemas.openxmlformats.org/officeDocument/2006/relationships/hyperlink" Target="https://media.prosv.ru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emf"/><Relationship Id="rId4" Type="http://schemas.openxmlformats.org/officeDocument/2006/relationships/hyperlink" Target="https://lecta.rosuchebnik.ru/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14.emf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hyperlink" Target="https://uchitel.club/pedsovet_2020/tekhno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0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89.emf"/><Relationship Id="rId4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tags" Target="../tags/tag19.xml"/><Relationship Id="rId7" Type="http://schemas.openxmlformats.org/officeDocument/2006/relationships/oleObject" Target="../embeddings/oleObject17.bin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hyperlink" Target="mailto:EGileva@prosv.ru" TargetMode="Externa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8.png"/><Relationship Id="rId3" Type="http://schemas.openxmlformats.org/officeDocument/2006/relationships/image" Target="../media/image14.emf"/><Relationship Id="rId7" Type="http://schemas.openxmlformats.org/officeDocument/2006/relationships/image" Target="../media/image105.jpeg"/><Relationship Id="rId12" Type="http://schemas.openxmlformats.org/officeDocument/2006/relationships/image" Target="../media/image10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11" Type="http://schemas.openxmlformats.org/officeDocument/2006/relationships/image" Target="../media/image106.png"/><Relationship Id="rId5" Type="http://schemas.openxmlformats.org/officeDocument/2006/relationships/image" Target="../media/image103.jpeg"/><Relationship Id="rId10" Type="http://schemas.openxmlformats.org/officeDocument/2006/relationships/image" Target="../media/image18.png"/><Relationship Id="rId4" Type="http://schemas.openxmlformats.org/officeDocument/2006/relationships/image" Target="../media/image102.jpeg"/><Relationship Id="rId9" Type="http://schemas.openxmlformats.org/officeDocument/2006/relationships/image" Target="../media/image19.png"/><Relationship Id="rId1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0" y="4086192"/>
            <a:ext cx="12191999" cy="2112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669879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0528363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7573455" y="203633"/>
            <a:ext cx="2954908" cy="1233124"/>
          </a:xfrm>
          <a:prstGeom prst="rect">
            <a:avLst/>
          </a:prstGeom>
          <a:solidFill>
            <a:srgbClr val="2D2B8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186183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141091" y="2669879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1663636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618544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6096002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9050908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2" name="Freeform 30"/>
          <p:cNvSpPr>
            <a:spLocks noEditPoints="1"/>
          </p:cNvSpPr>
          <p:nvPr/>
        </p:nvSpPr>
        <p:spPr bwMode="auto">
          <a:xfrm>
            <a:off x="10963791" y="3056737"/>
            <a:ext cx="606596" cy="489249"/>
          </a:xfrm>
          <a:custGeom>
            <a:avLst/>
            <a:gdLst>
              <a:gd name="T0" fmla="*/ 442 w 884"/>
              <a:gd name="T1" fmla="*/ 286 h 711"/>
              <a:gd name="T2" fmla="*/ 334 w 884"/>
              <a:gd name="T3" fmla="*/ 179 h 711"/>
              <a:gd name="T4" fmla="*/ 442 w 884"/>
              <a:gd name="T5" fmla="*/ 71 h 711"/>
              <a:gd name="T6" fmla="*/ 549 w 884"/>
              <a:gd name="T7" fmla="*/ 179 h 711"/>
              <a:gd name="T8" fmla="*/ 442 w 884"/>
              <a:gd name="T9" fmla="*/ 286 h 711"/>
              <a:gd name="T10" fmla="*/ 442 w 884"/>
              <a:gd name="T11" fmla="*/ 0 h 711"/>
              <a:gd name="T12" fmla="*/ 263 w 884"/>
              <a:gd name="T13" fmla="*/ 179 h 711"/>
              <a:gd name="T14" fmla="*/ 442 w 884"/>
              <a:gd name="T15" fmla="*/ 358 h 711"/>
              <a:gd name="T16" fmla="*/ 514 w 884"/>
              <a:gd name="T17" fmla="*/ 343 h 711"/>
              <a:gd name="T18" fmla="*/ 514 w 884"/>
              <a:gd name="T19" fmla="*/ 577 h 711"/>
              <a:gd name="T20" fmla="*/ 442 w 884"/>
              <a:gd name="T21" fmla="*/ 529 h 711"/>
              <a:gd name="T22" fmla="*/ 370 w 884"/>
              <a:gd name="T23" fmla="*/ 577 h 711"/>
              <a:gd name="T24" fmla="*/ 370 w 884"/>
              <a:gd name="T25" fmla="*/ 391 h 711"/>
              <a:gd name="T26" fmla="*/ 299 w 884"/>
              <a:gd name="T27" fmla="*/ 391 h 711"/>
              <a:gd name="T28" fmla="*/ 299 w 884"/>
              <a:gd name="T29" fmla="*/ 711 h 711"/>
              <a:gd name="T30" fmla="*/ 442 w 884"/>
              <a:gd name="T31" fmla="*/ 616 h 711"/>
              <a:gd name="T32" fmla="*/ 585 w 884"/>
              <a:gd name="T33" fmla="*/ 711 h 711"/>
              <a:gd name="T34" fmla="*/ 585 w 884"/>
              <a:gd name="T35" fmla="*/ 285 h 711"/>
              <a:gd name="T36" fmla="*/ 621 w 884"/>
              <a:gd name="T37" fmla="*/ 179 h 711"/>
              <a:gd name="T38" fmla="*/ 442 w 884"/>
              <a:gd name="T39" fmla="*/ 0 h 711"/>
              <a:gd name="T40" fmla="*/ 836 w 884"/>
              <a:gd name="T41" fmla="*/ 36 h 711"/>
              <a:gd name="T42" fmla="*/ 662 w 884"/>
              <a:gd name="T43" fmla="*/ 60 h 711"/>
              <a:gd name="T44" fmla="*/ 687 w 884"/>
              <a:gd name="T45" fmla="*/ 130 h 711"/>
              <a:gd name="T46" fmla="*/ 789 w 884"/>
              <a:gd name="T47" fmla="*/ 116 h 711"/>
              <a:gd name="T48" fmla="*/ 789 w 884"/>
              <a:gd name="T49" fmla="*/ 277 h 711"/>
              <a:gd name="T50" fmla="*/ 678 w 884"/>
              <a:gd name="T51" fmla="*/ 262 h 711"/>
              <a:gd name="T52" fmla="*/ 641 w 884"/>
              <a:gd name="T53" fmla="*/ 330 h 711"/>
              <a:gd name="T54" fmla="*/ 836 w 884"/>
              <a:gd name="T55" fmla="*/ 358 h 711"/>
              <a:gd name="T56" fmla="*/ 836 w 884"/>
              <a:gd name="T57" fmla="*/ 36 h 711"/>
              <a:gd name="T58" fmla="*/ 95 w 884"/>
              <a:gd name="T59" fmla="*/ 277 h 711"/>
              <a:gd name="T60" fmla="*/ 95 w 884"/>
              <a:gd name="T61" fmla="*/ 116 h 711"/>
              <a:gd name="T62" fmla="*/ 196 w 884"/>
              <a:gd name="T63" fmla="*/ 130 h 711"/>
              <a:gd name="T64" fmla="*/ 221 w 884"/>
              <a:gd name="T65" fmla="*/ 60 h 711"/>
              <a:gd name="T66" fmla="*/ 48 w 884"/>
              <a:gd name="T67" fmla="*/ 35 h 711"/>
              <a:gd name="T68" fmla="*/ 48 w 884"/>
              <a:gd name="T69" fmla="*/ 358 h 711"/>
              <a:gd name="T70" fmla="*/ 243 w 884"/>
              <a:gd name="T71" fmla="*/ 331 h 711"/>
              <a:gd name="T72" fmla="*/ 206 w 884"/>
              <a:gd name="T73" fmla="*/ 263 h 711"/>
              <a:gd name="T74" fmla="*/ 95 w 884"/>
              <a:gd name="T75" fmla="*/ 277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884" h="711">
                <a:moveTo>
                  <a:pt x="442" y="286"/>
                </a:moveTo>
                <a:cubicBezTo>
                  <a:pt x="382" y="286"/>
                  <a:pt x="334" y="238"/>
                  <a:pt x="334" y="179"/>
                </a:cubicBezTo>
                <a:cubicBezTo>
                  <a:pt x="334" y="120"/>
                  <a:pt x="382" y="71"/>
                  <a:pt x="442" y="71"/>
                </a:cubicBezTo>
                <a:cubicBezTo>
                  <a:pt x="501" y="71"/>
                  <a:pt x="549" y="120"/>
                  <a:pt x="549" y="179"/>
                </a:cubicBezTo>
                <a:cubicBezTo>
                  <a:pt x="549" y="238"/>
                  <a:pt x="501" y="286"/>
                  <a:pt x="442" y="286"/>
                </a:cubicBezTo>
                <a:close/>
                <a:moveTo>
                  <a:pt x="442" y="0"/>
                </a:moveTo>
                <a:cubicBezTo>
                  <a:pt x="343" y="0"/>
                  <a:pt x="263" y="80"/>
                  <a:pt x="263" y="179"/>
                </a:cubicBezTo>
                <a:cubicBezTo>
                  <a:pt x="263" y="277"/>
                  <a:pt x="343" y="358"/>
                  <a:pt x="442" y="358"/>
                </a:cubicBezTo>
                <a:cubicBezTo>
                  <a:pt x="467" y="358"/>
                  <a:pt x="478" y="352"/>
                  <a:pt x="514" y="343"/>
                </a:cubicBezTo>
                <a:lnTo>
                  <a:pt x="514" y="577"/>
                </a:lnTo>
                <a:lnTo>
                  <a:pt x="442" y="529"/>
                </a:lnTo>
                <a:lnTo>
                  <a:pt x="370" y="577"/>
                </a:lnTo>
                <a:lnTo>
                  <a:pt x="370" y="391"/>
                </a:lnTo>
                <a:lnTo>
                  <a:pt x="299" y="391"/>
                </a:lnTo>
                <a:lnTo>
                  <a:pt x="299" y="711"/>
                </a:lnTo>
                <a:lnTo>
                  <a:pt x="442" y="616"/>
                </a:lnTo>
                <a:lnTo>
                  <a:pt x="585" y="711"/>
                </a:lnTo>
                <a:lnTo>
                  <a:pt x="585" y="285"/>
                </a:lnTo>
                <a:cubicBezTo>
                  <a:pt x="621" y="255"/>
                  <a:pt x="621" y="219"/>
                  <a:pt x="621" y="179"/>
                </a:cubicBezTo>
                <a:cubicBezTo>
                  <a:pt x="621" y="80"/>
                  <a:pt x="540" y="0"/>
                  <a:pt x="442" y="0"/>
                </a:cubicBezTo>
                <a:close/>
                <a:moveTo>
                  <a:pt x="836" y="36"/>
                </a:moveTo>
                <a:cubicBezTo>
                  <a:pt x="778" y="46"/>
                  <a:pt x="720" y="54"/>
                  <a:pt x="662" y="60"/>
                </a:cubicBezTo>
                <a:cubicBezTo>
                  <a:pt x="674" y="82"/>
                  <a:pt x="683" y="105"/>
                  <a:pt x="687" y="130"/>
                </a:cubicBezTo>
                <a:cubicBezTo>
                  <a:pt x="721" y="126"/>
                  <a:pt x="756" y="121"/>
                  <a:pt x="789" y="116"/>
                </a:cubicBezTo>
                <a:cubicBezTo>
                  <a:pt x="804" y="169"/>
                  <a:pt x="804" y="224"/>
                  <a:pt x="789" y="277"/>
                </a:cubicBezTo>
                <a:cubicBezTo>
                  <a:pt x="752" y="271"/>
                  <a:pt x="715" y="266"/>
                  <a:pt x="678" y="262"/>
                </a:cubicBezTo>
                <a:cubicBezTo>
                  <a:pt x="669" y="287"/>
                  <a:pt x="656" y="310"/>
                  <a:pt x="641" y="330"/>
                </a:cubicBezTo>
                <a:cubicBezTo>
                  <a:pt x="706" y="336"/>
                  <a:pt x="771" y="346"/>
                  <a:pt x="836" y="358"/>
                </a:cubicBezTo>
                <a:cubicBezTo>
                  <a:pt x="883" y="258"/>
                  <a:pt x="884" y="138"/>
                  <a:pt x="836" y="36"/>
                </a:cubicBezTo>
                <a:close/>
                <a:moveTo>
                  <a:pt x="95" y="277"/>
                </a:moveTo>
                <a:cubicBezTo>
                  <a:pt x="81" y="225"/>
                  <a:pt x="81" y="170"/>
                  <a:pt x="95" y="116"/>
                </a:cubicBezTo>
                <a:cubicBezTo>
                  <a:pt x="129" y="122"/>
                  <a:pt x="162" y="126"/>
                  <a:pt x="196" y="130"/>
                </a:cubicBezTo>
                <a:cubicBezTo>
                  <a:pt x="201" y="105"/>
                  <a:pt x="209" y="82"/>
                  <a:pt x="221" y="60"/>
                </a:cubicBezTo>
                <a:cubicBezTo>
                  <a:pt x="163" y="54"/>
                  <a:pt x="105" y="46"/>
                  <a:pt x="48" y="35"/>
                </a:cubicBezTo>
                <a:cubicBezTo>
                  <a:pt x="3" y="140"/>
                  <a:pt x="0" y="255"/>
                  <a:pt x="48" y="358"/>
                </a:cubicBezTo>
                <a:cubicBezTo>
                  <a:pt x="112" y="346"/>
                  <a:pt x="178" y="337"/>
                  <a:pt x="243" y="331"/>
                </a:cubicBezTo>
                <a:cubicBezTo>
                  <a:pt x="227" y="310"/>
                  <a:pt x="215" y="287"/>
                  <a:pt x="206" y="263"/>
                </a:cubicBezTo>
                <a:cubicBezTo>
                  <a:pt x="169" y="267"/>
                  <a:pt x="132" y="271"/>
                  <a:pt x="95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3" name="Freeform 31"/>
          <p:cNvSpPr>
            <a:spLocks noEditPoints="1"/>
          </p:cNvSpPr>
          <p:nvPr/>
        </p:nvSpPr>
        <p:spPr bwMode="auto">
          <a:xfrm>
            <a:off x="5062984" y="3029721"/>
            <a:ext cx="591581" cy="567288"/>
          </a:xfrm>
          <a:custGeom>
            <a:avLst/>
            <a:gdLst>
              <a:gd name="T0" fmla="*/ 466 w 860"/>
              <a:gd name="T1" fmla="*/ 465 h 823"/>
              <a:gd name="T2" fmla="*/ 394 w 860"/>
              <a:gd name="T3" fmla="*/ 393 h 823"/>
              <a:gd name="T4" fmla="*/ 537 w 860"/>
              <a:gd name="T5" fmla="*/ 716 h 823"/>
              <a:gd name="T6" fmla="*/ 609 w 860"/>
              <a:gd name="T7" fmla="*/ 644 h 823"/>
              <a:gd name="T8" fmla="*/ 537 w 860"/>
              <a:gd name="T9" fmla="*/ 716 h 823"/>
              <a:gd name="T10" fmla="*/ 609 w 860"/>
              <a:gd name="T11" fmla="*/ 608 h 823"/>
              <a:gd name="T12" fmla="*/ 537 w 860"/>
              <a:gd name="T13" fmla="*/ 537 h 823"/>
              <a:gd name="T14" fmla="*/ 716 w 860"/>
              <a:gd name="T15" fmla="*/ 644 h 823"/>
              <a:gd name="T16" fmla="*/ 645 w 860"/>
              <a:gd name="T17" fmla="*/ 716 h 823"/>
              <a:gd name="T18" fmla="*/ 716 w 860"/>
              <a:gd name="T19" fmla="*/ 644 h 823"/>
              <a:gd name="T20" fmla="*/ 645 w 860"/>
              <a:gd name="T21" fmla="*/ 537 h 823"/>
              <a:gd name="T22" fmla="*/ 716 w 860"/>
              <a:gd name="T23" fmla="*/ 608 h 823"/>
              <a:gd name="T24" fmla="*/ 251 w 860"/>
              <a:gd name="T25" fmla="*/ 716 h 823"/>
              <a:gd name="T26" fmla="*/ 322 w 860"/>
              <a:gd name="T27" fmla="*/ 644 h 823"/>
              <a:gd name="T28" fmla="*/ 251 w 860"/>
              <a:gd name="T29" fmla="*/ 716 h 823"/>
              <a:gd name="T30" fmla="*/ 322 w 860"/>
              <a:gd name="T31" fmla="*/ 608 h 823"/>
              <a:gd name="T32" fmla="*/ 251 w 860"/>
              <a:gd name="T33" fmla="*/ 537 h 823"/>
              <a:gd name="T34" fmla="*/ 143 w 860"/>
              <a:gd name="T35" fmla="*/ 716 h 823"/>
              <a:gd name="T36" fmla="*/ 215 w 860"/>
              <a:gd name="T37" fmla="*/ 644 h 823"/>
              <a:gd name="T38" fmla="*/ 143 w 860"/>
              <a:gd name="T39" fmla="*/ 716 h 823"/>
              <a:gd name="T40" fmla="*/ 215 w 860"/>
              <a:gd name="T41" fmla="*/ 608 h 823"/>
              <a:gd name="T42" fmla="*/ 143 w 860"/>
              <a:gd name="T43" fmla="*/ 537 h 823"/>
              <a:gd name="T44" fmla="*/ 788 w 860"/>
              <a:gd name="T45" fmla="*/ 752 h 823"/>
              <a:gd name="T46" fmla="*/ 466 w 860"/>
              <a:gd name="T47" fmla="*/ 537 h 823"/>
              <a:gd name="T48" fmla="*/ 394 w 860"/>
              <a:gd name="T49" fmla="*/ 752 h 823"/>
              <a:gd name="T50" fmla="*/ 72 w 860"/>
              <a:gd name="T51" fmla="*/ 501 h 823"/>
              <a:gd name="T52" fmla="*/ 430 w 860"/>
              <a:gd name="T53" fmla="*/ 269 h 823"/>
              <a:gd name="T54" fmla="*/ 788 w 860"/>
              <a:gd name="T55" fmla="*/ 501 h 823"/>
              <a:gd name="T56" fmla="*/ 100 w 860"/>
              <a:gd name="T57" fmla="*/ 358 h 823"/>
              <a:gd name="T58" fmla="*/ 199 w 860"/>
              <a:gd name="T59" fmla="*/ 429 h 823"/>
              <a:gd name="T60" fmla="*/ 100 w 860"/>
              <a:gd name="T61" fmla="*/ 358 h 823"/>
              <a:gd name="T62" fmla="*/ 778 w 860"/>
              <a:gd name="T63" fmla="*/ 429 h 823"/>
              <a:gd name="T64" fmla="*/ 600 w 860"/>
              <a:gd name="T65" fmla="*/ 358 h 823"/>
              <a:gd name="T66" fmla="*/ 816 w 860"/>
              <a:gd name="T67" fmla="*/ 286 h 823"/>
              <a:gd name="T68" fmla="*/ 466 w 860"/>
              <a:gd name="T69" fmla="*/ 183 h 823"/>
              <a:gd name="T70" fmla="*/ 483 w 860"/>
              <a:gd name="T71" fmla="*/ 73 h 823"/>
              <a:gd name="T72" fmla="*/ 645 w 860"/>
              <a:gd name="T73" fmla="*/ 53 h 823"/>
              <a:gd name="T74" fmla="*/ 430 w 860"/>
              <a:gd name="T75" fmla="*/ 0 h 823"/>
              <a:gd name="T76" fmla="*/ 394 w 860"/>
              <a:gd name="T77" fmla="*/ 183 h 823"/>
              <a:gd name="T78" fmla="*/ 44 w 860"/>
              <a:gd name="T79" fmla="*/ 286 h 823"/>
              <a:gd name="T80" fmla="*/ 0 w 860"/>
              <a:gd name="T81" fmla="*/ 823 h 823"/>
              <a:gd name="T82" fmla="*/ 860 w 860"/>
              <a:gd name="T83" fmla="*/ 448 h 8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60" h="823">
                <a:moveTo>
                  <a:pt x="394" y="465"/>
                </a:moveTo>
                <a:lnTo>
                  <a:pt x="466" y="465"/>
                </a:lnTo>
                <a:lnTo>
                  <a:pt x="466" y="393"/>
                </a:lnTo>
                <a:lnTo>
                  <a:pt x="394" y="393"/>
                </a:lnTo>
                <a:lnTo>
                  <a:pt x="394" y="465"/>
                </a:lnTo>
                <a:close/>
                <a:moveTo>
                  <a:pt x="537" y="716"/>
                </a:moveTo>
                <a:lnTo>
                  <a:pt x="609" y="716"/>
                </a:lnTo>
                <a:lnTo>
                  <a:pt x="609" y="644"/>
                </a:lnTo>
                <a:lnTo>
                  <a:pt x="537" y="644"/>
                </a:lnTo>
                <a:lnTo>
                  <a:pt x="537" y="716"/>
                </a:lnTo>
                <a:close/>
                <a:moveTo>
                  <a:pt x="537" y="608"/>
                </a:moveTo>
                <a:lnTo>
                  <a:pt x="609" y="608"/>
                </a:lnTo>
                <a:lnTo>
                  <a:pt x="609" y="537"/>
                </a:lnTo>
                <a:lnTo>
                  <a:pt x="537" y="537"/>
                </a:lnTo>
                <a:lnTo>
                  <a:pt x="537" y="608"/>
                </a:lnTo>
                <a:close/>
                <a:moveTo>
                  <a:pt x="716" y="644"/>
                </a:moveTo>
                <a:lnTo>
                  <a:pt x="645" y="644"/>
                </a:lnTo>
                <a:lnTo>
                  <a:pt x="645" y="716"/>
                </a:lnTo>
                <a:lnTo>
                  <a:pt x="716" y="716"/>
                </a:lnTo>
                <a:lnTo>
                  <a:pt x="716" y="644"/>
                </a:lnTo>
                <a:close/>
                <a:moveTo>
                  <a:pt x="716" y="537"/>
                </a:moveTo>
                <a:lnTo>
                  <a:pt x="645" y="537"/>
                </a:lnTo>
                <a:lnTo>
                  <a:pt x="645" y="608"/>
                </a:lnTo>
                <a:lnTo>
                  <a:pt x="716" y="608"/>
                </a:lnTo>
                <a:lnTo>
                  <a:pt x="716" y="537"/>
                </a:lnTo>
                <a:close/>
                <a:moveTo>
                  <a:pt x="251" y="716"/>
                </a:moveTo>
                <a:lnTo>
                  <a:pt x="322" y="716"/>
                </a:lnTo>
                <a:lnTo>
                  <a:pt x="322" y="644"/>
                </a:lnTo>
                <a:lnTo>
                  <a:pt x="251" y="644"/>
                </a:lnTo>
                <a:lnTo>
                  <a:pt x="251" y="716"/>
                </a:lnTo>
                <a:close/>
                <a:moveTo>
                  <a:pt x="251" y="608"/>
                </a:moveTo>
                <a:lnTo>
                  <a:pt x="322" y="608"/>
                </a:lnTo>
                <a:lnTo>
                  <a:pt x="322" y="537"/>
                </a:lnTo>
                <a:lnTo>
                  <a:pt x="251" y="537"/>
                </a:lnTo>
                <a:lnTo>
                  <a:pt x="251" y="608"/>
                </a:lnTo>
                <a:close/>
                <a:moveTo>
                  <a:pt x="143" y="716"/>
                </a:moveTo>
                <a:lnTo>
                  <a:pt x="215" y="716"/>
                </a:lnTo>
                <a:lnTo>
                  <a:pt x="215" y="644"/>
                </a:lnTo>
                <a:lnTo>
                  <a:pt x="143" y="644"/>
                </a:lnTo>
                <a:lnTo>
                  <a:pt x="143" y="716"/>
                </a:lnTo>
                <a:close/>
                <a:moveTo>
                  <a:pt x="143" y="608"/>
                </a:moveTo>
                <a:lnTo>
                  <a:pt x="215" y="608"/>
                </a:lnTo>
                <a:lnTo>
                  <a:pt x="215" y="537"/>
                </a:lnTo>
                <a:lnTo>
                  <a:pt x="143" y="537"/>
                </a:lnTo>
                <a:lnTo>
                  <a:pt x="143" y="608"/>
                </a:lnTo>
                <a:close/>
                <a:moveTo>
                  <a:pt x="788" y="752"/>
                </a:moveTo>
                <a:lnTo>
                  <a:pt x="466" y="752"/>
                </a:lnTo>
                <a:lnTo>
                  <a:pt x="466" y="537"/>
                </a:lnTo>
                <a:lnTo>
                  <a:pt x="394" y="537"/>
                </a:lnTo>
                <a:lnTo>
                  <a:pt x="394" y="752"/>
                </a:lnTo>
                <a:lnTo>
                  <a:pt x="72" y="752"/>
                </a:lnTo>
                <a:lnTo>
                  <a:pt x="72" y="501"/>
                </a:lnTo>
                <a:lnTo>
                  <a:pt x="232" y="501"/>
                </a:lnTo>
                <a:lnTo>
                  <a:pt x="430" y="269"/>
                </a:lnTo>
                <a:lnTo>
                  <a:pt x="628" y="501"/>
                </a:lnTo>
                <a:lnTo>
                  <a:pt x="788" y="501"/>
                </a:lnTo>
                <a:lnTo>
                  <a:pt x="788" y="752"/>
                </a:lnTo>
                <a:close/>
                <a:moveTo>
                  <a:pt x="100" y="358"/>
                </a:moveTo>
                <a:lnTo>
                  <a:pt x="260" y="358"/>
                </a:lnTo>
                <a:lnTo>
                  <a:pt x="199" y="429"/>
                </a:lnTo>
                <a:lnTo>
                  <a:pt x="82" y="429"/>
                </a:lnTo>
                <a:lnTo>
                  <a:pt x="100" y="358"/>
                </a:lnTo>
                <a:close/>
                <a:moveTo>
                  <a:pt x="760" y="358"/>
                </a:moveTo>
                <a:lnTo>
                  <a:pt x="778" y="429"/>
                </a:lnTo>
                <a:lnTo>
                  <a:pt x="661" y="429"/>
                </a:lnTo>
                <a:lnTo>
                  <a:pt x="600" y="358"/>
                </a:lnTo>
                <a:lnTo>
                  <a:pt x="760" y="358"/>
                </a:lnTo>
                <a:close/>
                <a:moveTo>
                  <a:pt x="816" y="286"/>
                </a:moveTo>
                <a:lnTo>
                  <a:pt x="539" y="286"/>
                </a:lnTo>
                <a:lnTo>
                  <a:pt x="466" y="183"/>
                </a:lnTo>
                <a:lnTo>
                  <a:pt x="466" y="59"/>
                </a:lnTo>
                <a:cubicBezTo>
                  <a:pt x="466" y="62"/>
                  <a:pt x="477" y="67"/>
                  <a:pt x="483" y="73"/>
                </a:cubicBezTo>
                <a:cubicBezTo>
                  <a:pt x="512" y="101"/>
                  <a:pt x="537" y="125"/>
                  <a:pt x="645" y="125"/>
                </a:cubicBezTo>
                <a:lnTo>
                  <a:pt x="645" y="53"/>
                </a:lnTo>
                <a:cubicBezTo>
                  <a:pt x="573" y="53"/>
                  <a:pt x="550" y="47"/>
                  <a:pt x="533" y="31"/>
                </a:cubicBezTo>
                <a:cubicBezTo>
                  <a:pt x="511" y="9"/>
                  <a:pt x="488" y="0"/>
                  <a:pt x="430" y="0"/>
                </a:cubicBezTo>
                <a:lnTo>
                  <a:pt x="394" y="0"/>
                </a:lnTo>
                <a:lnTo>
                  <a:pt x="394" y="183"/>
                </a:lnTo>
                <a:lnTo>
                  <a:pt x="322" y="286"/>
                </a:lnTo>
                <a:lnTo>
                  <a:pt x="44" y="286"/>
                </a:lnTo>
                <a:lnTo>
                  <a:pt x="1" y="458"/>
                </a:lnTo>
                <a:lnTo>
                  <a:pt x="0" y="823"/>
                </a:lnTo>
                <a:lnTo>
                  <a:pt x="860" y="823"/>
                </a:lnTo>
                <a:lnTo>
                  <a:pt x="860" y="448"/>
                </a:lnTo>
                <a:lnTo>
                  <a:pt x="816" y="2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3077747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3429000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6" name="Freeform 54"/>
          <p:cNvSpPr>
            <a:spLocks noEditPoints="1"/>
          </p:cNvSpPr>
          <p:nvPr/>
        </p:nvSpPr>
        <p:spPr bwMode="auto">
          <a:xfrm>
            <a:off x="2108074" y="3005710"/>
            <a:ext cx="588580" cy="591300"/>
          </a:xfrm>
          <a:custGeom>
            <a:avLst/>
            <a:gdLst>
              <a:gd name="T0" fmla="*/ 358 w 860"/>
              <a:gd name="T1" fmla="*/ 322 h 859"/>
              <a:gd name="T2" fmla="*/ 358 w 860"/>
              <a:gd name="T3" fmla="*/ 250 h 859"/>
              <a:gd name="T4" fmla="*/ 287 w 860"/>
              <a:gd name="T5" fmla="*/ 250 h 859"/>
              <a:gd name="T6" fmla="*/ 287 w 860"/>
              <a:gd name="T7" fmla="*/ 322 h 859"/>
              <a:gd name="T8" fmla="*/ 358 w 860"/>
              <a:gd name="T9" fmla="*/ 322 h 859"/>
              <a:gd name="T10" fmla="*/ 215 w 860"/>
              <a:gd name="T11" fmla="*/ 394 h 859"/>
              <a:gd name="T12" fmla="*/ 144 w 860"/>
              <a:gd name="T13" fmla="*/ 394 h 859"/>
              <a:gd name="T14" fmla="*/ 144 w 860"/>
              <a:gd name="T15" fmla="*/ 465 h 859"/>
              <a:gd name="T16" fmla="*/ 215 w 860"/>
              <a:gd name="T17" fmla="*/ 465 h 859"/>
              <a:gd name="T18" fmla="*/ 215 w 860"/>
              <a:gd name="T19" fmla="*/ 394 h 859"/>
              <a:gd name="T20" fmla="*/ 251 w 860"/>
              <a:gd name="T21" fmla="*/ 143 h 859"/>
              <a:gd name="T22" fmla="*/ 394 w 860"/>
              <a:gd name="T23" fmla="*/ 143 h 859"/>
              <a:gd name="T24" fmla="*/ 394 w 860"/>
              <a:gd name="T25" fmla="*/ 71 h 859"/>
              <a:gd name="T26" fmla="*/ 251 w 860"/>
              <a:gd name="T27" fmla="*/ 71 h 859"/>
              <a:gd name="T28" fmla="*/ 251 w 860"/>
              <a:gd name="T29" fmla="*/ 0 h 859"/>
              <a:gd name="T30" fmla="*/ 179 w 860"/>
              <a:gd name="T31" fmla="*/ 0 h 859"/>
              <a:gd name="T32" fmla="*/ 179 w 860"/>
              <a:gd name="T33" fmla="*/ 179 h 859"/>
              <a:gd name="T34" fmla="*/ 251 w 860"/>
              <a:gd name="T35" fmla="*/ 179 h 859"/>
              <a:gd name="T36" fmla="*/ 251 w 860"/>
              <a:gd name="T37" fmla="*/ 143 h 859"/>
              <a:gd name="T38" fmla="*/ 215 w 860"/>
              <a:gd name="T39" fmla="*/ 250 h 859"/>
              <a:gd name="T40" fmla="*/ 144 w 860"/>
              <a:gd name="T41" fmla="*/ 250 h 859"/>
              <a:gd name="T42" fmla="*/ 144 w 860"/>
              <a:gd name="T43" fmla="*/ 322 h 859"/>
              <a:gd name="T44" fmla="*/ 215 w 860"/>
              <a:gd name="T45" fmla="*/ 322 h 859"/>
              <a:gd name="T46" fmla="*/ 215 w 860"/>
              <a:gd name="T47" fmla="*/ 250 h 859"/>
              <a:gd name="T48" fmla="*/ 609 w 860"/>
              <a:gd name="T49" fmla="*/ 429 h 859"/>
              <a:gd name="T50" fmla="*/ 537 w 860"/>
              <a:gd name="T51" fmla="*/ 429 h 859"/>
              <a:gd name="T52" fmla="*/ 537 w 860"/>
              <a:gd name="T53" fmla="*/ 588 h 859"/>
              <a:gd name="T54" fmla="*/ 620 w 860"/>
              <a:gd name="T55" fmla="*/ 670 h 859"/>
              <a:gd name="T56" fmla="*/ 670 w 860"/>
              <a:gd name="T57" fmla="*/ 619 h 859"/>
              <a:gd name="T58" fmla="*/ 609 w 860"/>
              <a:gd name="T59" fmla="*/ 558 h 859"/>
              <a:gd name="T60" fmla="*/ 609 w 860"/>
              <a:gd name="T61" fmla="*/ 429 h 859"/>
              <a:gd name="T62" fmla="*/ 573 w 860"/>
              <a:gd name="T63" fmla="*/ 788 h 859"/>
              <a:gd name="T64" fmla="*/ 358 w 860"/>
              <a:gd name="T65" fmla="*/ 573 h 859"/>
              <a:gd name="T66" fmla="*/ 573 w 860"/>
              <a:gd name="T67" fmla="*/ 358 h 859"/>
              <a:gd name="T68" fmla="*/ 788 w 860"/>
              <a:gd name="T69" fmla="*/ 573 h 859"/>
              <a:gd name="T70" fmla="*/ 573 w 860"/>
              <a:gd name="T71" fmla="*/ 788 h 859"/>
              <a:gd name="T72" fmla="*/ 712 w 860"/>
              <a:gd name="T73" fmla="*/ 322 h 859"/>
              <a:gd name="T74" fmla="*/ 716 w 860"/>
              <a:gd name="T75" fmla="*/ 322 h 859"/>
              <a:gd name="T76" fmla="*/ 716 w 860"/>
              <a:gd name="T77" fmla="*/ 71 h 859"/>
              <a:gd name="T78" fmla="*/ 537 w 860"/>
              <a:gd name="T79" fmla="*/ 71 h 859"/>
              <a:gd name="T80" fmla="*/ 537 w 860"/>
              <a:gd name="T81" fmla="*/ 0 h 859"/>
              <a:gd name="T82" fmla="*/ 466 w 860"/>
              <a:gd name="T83" fmla="*/ 0 h 859"/>
              <a:gd name="T84" fmla="*/ 466 w 860"/>
              <a:gd name="T85" fmla="*/ 179 h 859"/>
              <a:gd name="T86" fmla="*/ 537 w 860"/>
              <a:gd name="T87" fmla="*/ 179 h 859"/>
              <a:gd name="T88" fmla="*/ 537 w 860"/>
              <a:gd name="T89" fmla="*/ 143 h 859"/>
              <a:gd name="T90" fmla="*/ 645 w 860"/>
              <a:gd name="T91" fmla="*/ 143 h 859"/>
              <a:gd name="T92" fmla="*/ 645 w 860"/>
              <a:gd name="T93" fmla="*/ 296 h 859"/>
              <a:gd name="T94" fmla="*/ 573 w 860"/>
              <a:gd name="T95" fmla="*/ 286 h 859"/>
              <a:gd name="T96" fmla="*/ 289 w 860"/>
              <a:gd name="T97" fmla="*/ 537 h 859"/>
              <a:gd name="T98" fmla="*/ 72 w 860"/>
              <a:gd name="T99" fmla="*/ 537 h 859"/>
              <a:gd name="T100" fmla="*/ 72 w 860"/>
              <a:gd name="T101" fmla="*/ 143 h 859"/>
              <a:gd name="T102" fmla="*/ 108 w 860"/>
              <a:gd name="T103" fmla="*/ 143 h 859"/>
              <a:gd name="T104" fmla="*/ 108 w 860"/>
              <a:gd name="T105" fmla="*/ 71 h 859"/>
              <a:gd name="T106" fmla="*/ 0 w 860"/>
              <a:gd name="T107" fmla="*/ 71 h 859"/>
              <a:gd name="T108" fmla="*/ 0 w 860"/>
              <a:gd name="T109" fmla="*/ 609 h 859"/>
              <a:gd name="T110" fmla="*/ 289 w 860"/>
              <a:gd name="T111" fmla="*/ 609 h 859"/>
              <a:gd name="T112" fmla="*/ 573 w 860"/>
              <a:gd name="T113" fmla="*/ 859 h 859"/>
              <a:gd name="T114" fmla="*/ 860 w 860"/>
              <a:gd name="T115" fmla="*/ 573 h 859"/>
              <a:gd name="T116" fmla="*/ 712 w 860"/>
              <a:gd name="T117" fmla="*/ 322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60" h="859">
                <a:moveTo>
                  <a:pt x="358" y="322"/>
                </a:moveTo>
                <a:lnTo>
                  <a:pt x="358" y="250"/>
                </a:lnTo>
                <a:lnTo>
                  <a:pt x="287" y="250"/>
                </a:lnTo>
                <a:lnTo>
                  <a:pt x="287" y="322"/>
                </a:lnTo>
                <a:lnTo>
                  <a:pt x="358" y="322"/>
                </a:lnTo>
                <a:close/>
                <a:moveTo>
                  <a:pt x="215" y="394"/>
                </a:moveTo>
                <a:lnTo>
                  <a:pt x="144" y="394"/>
                </a:lnTo>
                <a:lnTo>
                  <a:pt x="144" y="465"/>
                </a:lnTo>
                <a:lnTo>
                  <a:pt x="215" y="465"/>
                </a:lnTo>
                <a:lnTo>
                  <a:pt x="215" y="394"/>
                </a:lnTo>
                <a:close/>
                <a:moveTo>
                  <a:pt x="251" y="143"/>
                </a:moveTo>
                <a:lnTo>
                  <a:pt x="394" y="143"/>
                </a:lnTo>
                <a:lnTo>
                  <a:pt x="394" y="71"/>
                </a:lnTo>
                <a:lnTo>
                  <a:pt x="251" y="71"/>
                </a:lnTo>
                <a:lnTo>
                  <a:pt x="251" y="0"/>
                </a:lnTo>
                <a:lnTo>
                  <a:pt x="179" y="0"/>
                </a:lnTo>
                <a:lnTo>
                  <a:pt x="179" y="179"/>
                </a:lnTo>
                <a:lnTo>
                  <a:pt x="251" y="179"/>
                </a:lnTo>
                <a:lnTo>
                  <a:pt x="251" y="143"/>
                </a:lnTo>
                <a:close/>
                <a:moveTo>
                  <a:pt x="215" y="250"/>
                </a:moveTo>
                <a:lnTo>
                  <a:pt x="144" y="250"/>
                </a:lnTo>
                <a:lnTo>
                  <a:pt x="144" y="322"/>
                </a:lnTo>
                <a:lnTo>
                  <a:pt x="215" y="322"/>
                </a:lnTo>
                <a:lnTo>
                  <a:pt x="215" y="250"/>
                </a:lnTo>
                <a:close/>
                <a:moveTo>
                  <a:pt x="609" y="429"/>
                </a:moveTo>
                <a:lnTo>
                  <a:pt x="537" y="429"/>
                </a:lnTo>
                <a:lnTo>
                  <a:pt x="537" y="588"/>
                </a:lnTo>
                <a:lnTo>
                  <a:pt x="620" y="670"/>
                </a:lnTo>
                <a:lnTo>
                  <a:pt x="670" y="619"/>
                </a:lnTo>
                <a:lnTo>
                  <a:pt x="609" y="558"/>
                </a:lnTo>
                <a:lnTo>
                  <a:pt x="609" y="429"/>
                </a:lnTo>
                <a:close/>
                <a:moveTo>
                  <a:pt x="573" y="788"/>
                </a:moveTo>
                <a:cubicBezTo>
                  <a:pt x="455" y="788"/>
                  <a:pt x="358" y="691"/>
                  <a:pt x="358" y="573"/>
                </a:cubicBezTo>
                <a:cubicBezTo>
                  <a:pt x="358" y="454"/>
                  <a:pt x="455" y="358"/>
                  <a:pt x="573" y="358"/>
                </a:cubicBezTo>
                <a:cubicBezTo>
                  <a:pt x="692" y="358"/>
                  <a:pt x="788" y="454"/>
                  <a:pt x="788" y="573"/>
                </a:cubicBezTo>
                <a:cubicBezTo>
                  <a:pt x="788" y="691"/>
                  <a:pt x="692" y="788"/>
                  <a:pt x="573" y="788"/>
                </a:cubicBezTo>
                <a:close/>
                <a:moveTo>
                  <a:pt x="712" y="322"/>
                </a:moveTo>
                <a:lnTo>
                  <a:pt x="716" y="322"/>
                </a:lnTo>
                <a:lnTo>
                  <a:pt x="716" y="71"/>
                </a:lnTo>
                <a:lnTo>
                  <a:pt x="537" y="71"/>
                </a:lnTo>
                <a:lnTo>
                  <a:pt x="537" y="0"/>
                </a:lnTo>
                <a:lnTo>
                  <a:pt x="466" y="0"/>
                </a:lnTo>
                <a:lnTo>
                  <a:pt x="466" y="179"/>
                </a:lnTo>
                <a:lnTo>
                  <a:pt x="537" y="179"/>
                </a:lnTo>
                <a:lnTo>
                  <a:pt x="537" y="143"/>
                </a:lnTo>
                <a:lnTo>
                  <a:pt x="645" y="143"/>
                </a:lnTo>
                <a:lnTo>
                  <a:pt x="645" y="296"/>
                </a:lnTo>
                <a:cubicBezTo>
                  <a:pt x="609" y="290"/>
                  <a:pt x="598" y="286"/>
                  <a:pt x="573" y="286"/>
                </a:cubicBezTo>
                <a:cubicBezTo>
                  <a:pt x="427" y="286"/>
                  <a:pt x="307" y="394"/>
                  <a:pt x="289" y="537"/>
                </a:cubicBezTo>
                <a:lnTo>
                  <a:pt x="72" y="537"/>
                </a:lnTo>
                <a:lnTo>
                  <a:pt x="72" y="143"/>
                </a:lnTo>
                <a:lnTo>
                  <a:pt x="108" y="143"/>
                </a:lnTo>
                <a:lnTo>
                  <a:pt x="108" y="71"/>
                </a:lnTo>
                <a:lnTo>
                  <a:pt x="0" y="71"/>
                </a:lnTo>
                <a:lnTo>
                  <a:pt x="0" y="609"/>
                </a:lnTo>
                <a:lnTo>
                  <a:pt x="289" y="609"/>
                </a:lnTo>
                <a:cubicBezTo>
                  <a:pt x="307" y="752"/>
                  <a:pt x="427" y="859"/>
                  <a:pt x="573" y="859"/>
                </a:cubicBezTo>
                <a:cubicBezTo>
                  <a:pt x="731" y="859"/>
                  <a:pt x="860" y="731"/>
                  <a:pt x="860" y="573"/>
                </a:cubicBezTo>
                <a:cubicBezTo>
                  <a:pt x="860" y="465"/>
                  <a:pt x="800" y="358"/>
                  <a:pt x="712" y="3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5" name="Группа 94"/>
          <p:cNvGrpSpPr/>
          <p:nvPr/>
        </p:nvGrpSpPr>
        <p:grpSpPr>
          <a:xfrm>
            <a:off x="8041917" y="469017"/>
            <a:ext cx="2017985" cy="702356"/>
            <a:chOff x="6031437" y="443121"/>
            <a:chExt cx="1513489" cy="526767"/>
          </a:xfrm>
        </p:grpSpPr>
        <p:sp>
          <p:nvSpPr>
            <p:cNvPr id="78" name="Freeform 56"/>
            <p:cNvSpPr>
              <a:spLocks/>
            </p:cNvSpPr>
            <p:nvPr/>
          </p:nvSpPr>
          <p:spPr bwMode="auto">
            <a:xfrm>
              <a:off x="6038192" y="692998"/>
              <a:ext cx="576569" cy="31516"/>
            </a:xfrm>
            <a:custGeom>
              <a:avLst/>
              <a:gdLst>
                <a:gd name="T0" fmla="*/ 1111 w 1116"/>
                <a:gd name="T1" fmla="*/ 0 h 60"/>
                <a:gd name="T2" fmla="*/ 0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1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1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" name="Freeform 57"/>
            <p:cNvSpPr>
              <a:spLocks/>
            </p:cNvSpPr>
            <p:nvPr/>
          </p:nvSpPr>
          <p:spPr bwMode="auto">
            <a:xfrm>
              <a:off x="6963853" y="692998"/>
              <a:ext cx="574315" cy="31516"/>
            </a:xfrm>
            <a:custGeom>
              <a:avLst/>
              <a:gdLst>
                <a:gd name="T0" fmla="*/ 1116 w 1116"/>
                <a:gd name="T1" fmla="*/ 0 h 60"/>
                <a:gd name="T2" fmla="*/ 5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6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6" y="0"/>
                  </a:moveTo>
                  <a:lnTo>
                    <a:pt x="5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6031437" y="812309"/>
              <a:ext cx="132880" cy="123812"/>
            </a:xfrm>
            <a:custGeom>
              <a:avLst/>
              <a:gdLst>
                <a:gd name="T0" fmla="*/ 0 w 258"/>
                <a:gd name="T1" fmla="*/ 10 h 239"/>
                <a:gd name="T2" fmla="*/ 33 w 258"/>
                <a:gd name="T3" fmla="*/ 19 h 239"/>
                <a:gd name="T4" fmla="*/ 33 w 258"/>
                <a:gd name="T5" fmla="*/ 216 h 239"/>
                <a:gd name="T6" fmla="*/ 0 w 258"/>
                <a:gd name="T7" fmla="*/ 225 h 239"/>
                <a:gd name="T8" fmla="*/ 0 w 258"/>
                <a:gd name="T9" fmla="*/ 239 h 239"/>
                <a:gd name="T10" fmla="*/ 112 w 258"/>
                <a:gd name="T11" fmla="*/ 239 h 239"/>
                <a:gd name="T12" fmla="*/ 112 w 258"/>
                <a:gd name="T13" fmla="*/ 225 h 239"/>
                <a:gd name="T14" fmla="*/ 80 w 258"/>
                <a:gd name="T15" fmla="*/ 216 h 239"/>
                <a:gd name="T16" fmla="*/ 80 w 258"/>
                <a:gd name="T17" fmla="*/ 24 h 239"/>
                <a:gd name="T18" fmla="*/ 173 w 258"/>
                <a:gd name="T19" fmla="*/ 24 h 239"/>
                <a:gd name="T20" fmla="*/ 173 w 258"/>
                <a:gd name="T21" fmla="*/ 216 h 239"/>
                <a:gd name="T22" fmla="*/ 145 w 258"/>
                <a:gd name="T23" fmla="*/ 225 h 239"/>
                <a:gd name="T24" fmla="*/ 145 w 258"/>
                <a:gd name="T25" fmla="*/ 239 h 239"/>
                <a:gd name="T26" fmla="*/ 258 w 258"/>
                <a:gd name="T27" fmla="*/ 239 h 239"/>
                <a:gd name="T28" fmla="*/ 258 w 258"/>
                <a:gd name="T29" fmla="*/ 225 h 239"/>
                <a:gd name="T30" fmla="*/ 225 w 258"/>
                <a:gd name="T31" fmla="*/ 216 h 239"/>
                <a:gd name="T32" fmla="*/ 225 w 258"/>
                <a:gd name="T33" fmla="*/ 19 h 239"/>
                <a:gd name="T34" fmla="*/ 258 w 258"/>
                <a:gd name="T35" fmla="*/ 10 h 239"/>
                <a:gd name="T36" fmla="*/ 258 w 258"/>
                <a:gd name="T37" fmla="*/ 0 h 239"/>
                <a:gd name="T38" fmla="*/ 0 w 258"/>
                <a:gd name="T39" fmla="*/ 0 h 239"/>
                <a:gd name="T40" fmla="*/ 0 w 258"/>
                <a:gd name="T41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8" h="239">
                  <a:moveTo>
                    <a:pt x="0" y="10"/>
                  </a:move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80" y="216"/>
                  </a:lnTo>
                  <a:lnTo>
                    <a:pt x="80" y="24"/>
                  </a:lnTo>
                  <a:lnTo>
                    <a:pt x="173" y="24"/>
                  </a:lnTo>
                  <a:lnTo>
                    <a:pt x="173" y="216"/>
                  </a:lnTo>
                  <a:lnTo>
                    <a:pt x="145" y="225"/>
                  </a:lnTo>
                  <a:lnTo>
                    <a:pt x="145" y="239"/>
                  </a:lnTo>
                  <a:lnTo>
                    <a:pt x="258" y="239"/>
                  </a:lnTo>
                  <a:lnTo>
                    <a:pt x="258" y="225"/>
                  </a:lnTo>
                  <a:lnTo>
                    <a:pt x="225" y="216"/>
                  </a:lnTo>
                  <a:lnTo>
                    <a:pt x="225" y="19"/>
                  </a:lnTo>
                  <a:lnTo>
                    <a:pt x="258" y="10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6189091" y="812309"/>
              <a:ext cx="90089" cy="123812"/>
            </a:xfrm>
            <a:custGeom>
              <a:avLst/>
              <a:gdLst>
                <a:gd name="T0" fmla="*/ 108 w 173"/>
                <a:gd name="T1" fmla="*/ 0 h 239"/>
                <a:gd name="T2" fmla="*/ 98 w 173"/>
                <a:gd name="T3" fmla="*/ 0 h 239"/>
                <a:gd name="T4" fmla="*/ 0 w 173"/>
                <a:gd name="T5" fmla="*/ 0 h 239"/>
                <a:gd name="T6" fmla="*/ 0 w 173"/>
                <a:gd name="T7" fmla="*/ 10 h 239"/>
                <a:gd name="T8" fmla="*/ 28 w 173"/>
                <a:gd name="T9" fmla="*/ 19 h 239"/>
                <a:gd name="T10" fmla="*/ 28 w 173"/>
                <a:gd name="T11" fmla="*/ 216 h 239"/>
                <a:gd name="T12" fmla="*/ 0 w 173"/>
                <a:gd name="T13" fmla="*/ 225 h 239"/>
                <a:gd name="T14" fmla="*/ 0 w 173"/>
                <a:gd name="T15" fmla="*/ 239 h 239"/>
                <a:gd name="T16" fmla="*/ 98 w 173"/>
                <a:gd name="T17" fmla="*/ 239 h 239"/>
                <a:gd name="T18" fmla="*/ 112 w 173"/>
                <a:gd name="T19" fmla="*/ 239 h 239"/>
                <a:gd name="T20" fmla="*/ 112 w 173"/>
                <a:gd name="T21" fmla="*/ 225 h 239"/>
                <a:gd name="T22" fmla="*/ 98 w 173"/>
                <a:gd name="T23" fmla="*/ 221 h 239"/>
                <a:gd name="T24" fmla="*/ 70 w 173"/>
                <a:gd name="T25" fmla="*/ 216 h 239"/>
                <a:gd name="T26" fmla="*/ 70 w 173"/>
                <a:gd name="T27" fmla="*/ 136 h 239"/>
                <a:gd name="T28" fmla="*/ 89 w 173"/>
                <a:gd name="T29" fmla="*/ 136 h 239"/>
                <a:gd name="T30" fmla="*/ 98 w 173"/>
                <a:gd name="T31" fmla="*/ 136 h 239"/>
                <a:gd name="T32" fmla="*/ 131 w 173"/>
                <a:gd name="T33" fmla="*/ 132 h 239"/>
                <a:gd name="T34" fmla="*/ 154 w 173"/>
                <a:gd name="T35" fmla="*/ 117 h 239"/>
                <a:gd name="T36" fmla="*/ 169 w 173"/>
                <a:gd name="T37" fmla="*/ 94 h 239"/>
                <a:gd name="T38" fmla="*/ 173 w 173"/>
                <a:gd name="T39" fmla="*/ 61 h 239"/>
                <a:gd name="T40" fmla="*/ 164 w 173"/>
                <a:gd name="T41" fmla="*/ 33 h 239"/>
                <a:gd name="T42" fmla="*/ 154 w 173"/>
                <a:gd name="T43" fmla="*/ 14 h 239"/>
                <a:gd name="T44" fmla="*/ 131 w 173"/>
                <a:gd name="T45" fmla="*/ 0 h 239"/>
                <a:gd name="T46" fmla="*/ 108 w 173"/>
                <a:gd name="T47" fmla="*/ 0 h 239"/>
                <a:gd name="T48" fmla="*/ 98 w 173"/>
                <a:gd name="T49" fmla="*/ 122 h 239"/>
                <a:gd name="T50" fmla="*/ 98 w 173"/>
                <a:gd name="T51" fmla="*/ 122 h 239"/>
                <a:gd name="T52" fmla="*/ 84 w 173"/>
                <a:gd name="T53" fmla="*/ 122 h 239"/>
                <a:gd name="T54" fmla="*/ 70 w 173"/>
                <a:gd name="T55" fmla="*/ 122 h 239"/>
                <a:gd name="T56" fmla="*/ 70 w 173"/>
                <a:gd name="T57" fmla="*/ 14 h 239"/>
                <a:gd name="T58" fmla="*/ 84 w 173"/>
                <a:gd name="T59" fmla="*/ 14 h 239"/>
                <a:gd name="T60" fmla="*/ 89 w 173"/>
                <a:gd name="T61" fmla="*/ 14 h 239"/>
                <a:gd name="T62" fmla="*/ 98 w 173"/>
                <a:gd name="T63" fmla="*/ 19 h 239"/>
                <a:gd name="T64" fmla="*/ 108 w 173"/>
                <a:gd name="T65" fmla="*/ 24 h 239"/>
                <a:gd name="T66" fmla="*/ 117 w 173"/>
                <a:gd name="T67" fmla="*/ 33 h 239"/>
                <a:gd name="T68" fmla="*/ 122 w 173"/>
                <a:gd name="T69" fmla="*/ 47 h 239"/>
                <a:gd name="T70" fmla="*/ 126 w 173"/>
                <a:gd name="T71" fmla="*/ 71 h 239"/>
                <a:gd name="T72" fmla="*/ 122 w 173"/>
                <a:gd name="T73" fmla="*/ 103 h 239"/>
                <a:gd name="T74" fmla="*/ 112 w 173"/>
                <a:gd name="T75" fmla="*/ 113 h 239"/>
                <a:gd name="T76" fmla="*/ 98 w 173"/>
                <a:gd name="T77" fmla="*/ 1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3" h="239">
                  <a:moveTo>
                    <a:pt x="108" y="0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98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98" y="221"/>
                  </a:lnTo>
                  <a:lnTo>
                    <a:pt x="70" y="216"/>
                  </a:lnTo>
                  <a:lnTo>
                    <a:pt x="70" y="136"/>
                  </a:lnTo>
                  <a:lnTo>
                    <a:pt x="89" y="136"/>
                  </a:lnTo>
                  <a:lnTo>
                    <a:pt x="98" y="136"/>
                  </a:lnTo>
                  <a:lnTo>
                    <a:pt x="131" y="132"/>
                  </a:lnTo>
                  <a:lnTo>
                    <a:pt x="154" y="117"/>
                  </a:lnTo>
                  <a:lnTo>
                    <a:pt x="169" y="94"/>
                  </a:lnTo>
                  <a:lnTo>
                    <a:pt x="173" y="61"/>
                  </a:lnTo>
                  <a:lnTo>
                    <a:pt x="164" y="33"/>
                  </a:lnTo>
                  <a:lnTo>
                    <a:pt x="154" y="14"/>
                  </a:lnTo>
                  <a:lnTo>
                    <a:pt x="131" y="0"/>
                  </a:lnTo>
                  <a:lnTo>
                    <a:pt x="108" y="0"/>
                  </a:lnTo>
                  <a:close/>
                  <a:moveTo>
                    <a:pt x="98" y="122"/>
                  </a:moveTo>
                  <a:lnTo>
                    <a:pt x="98" y="122"/>
                  </a:lnTo>
                  <a:lnTo>
                    <a:pt x="84" y="122"/>
                  </a:lnTo>
                  <a:lnTo>
                    <a:pt x="70" y="122"/>
                  </a:lnTo>
                  <a:lnTo>
                    <a:pt x="70" y="14"/>
                  </a:lnTo>
                  <a:lnTo>
                    <a:pt x="84" y="14"/>
                  </a:lnTo>
                  <a:lnTo>
                    <a:pt x="89" y="14"/>
                  </a:lnTo>
                  <a:lnTo>
                    <a:pt x="98" y="19"/>
                  </a:lnTo>
                  <a:lnTo>
                    <a:pt x="108" y="24"/>
                  </a:lnTo>
                  <a:lnTo>
                    <a:pt x="117" y="33"/>
                  </a:lnTo>
                  <a:lnTo>
                    <a:pt x="122" y="47"/>
                  </a:lnTo>
                  <a:lnTo>
                    <a:pt x="126" y="71"/>
                  </a:lnTo>
                  <a:lnTo>
                    <a:pt x="122" y="103"/>
                  </a:lnTo>
                  <a:lnTo>
                    <a:pt x="112" y="113"/>
                  </a:lnTo>
                  <a:lnTo>
                    <a:pt x="98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" name="Freeform 60"/>
            <p:cNvSpPr>
              <a:spLocks noEditPoints="1"/>
            </p:cNvSpPr>
            <p:nvPr/>
          </p:nvSpPr>
          <p:spPr bwMode="auto">
            <a:xfrm>
              <a:off x="6301702" y="810057"/>
              <a:ext cx="121619" cy="126063"/>
            </a:xfrm>
            <a:custGeom>
              <a:avLst/>
              <a:gdLst>
                <a:gd name="T0" fmla="*/ 117 w 235"/>
                <a:gd name="T1" fmla="*/ 0 h 243"/>
                <a:gd name="T2" fmla="*/ 113 w 235"/>
                <a:gd name="T3" fmla="*/ 0 h 243"/>
                <a:gd name="T4" fmla="*/ 66 w 235"/>
                <a:gd name="T5" fmla="*/ 4 h 243"/>
                <a:gd name="T6" fmla="*/ 28 w 235"/>
                <a:gd name="T7" fmla="*/ 28 h 243"/>
                <a:gd name="T8" fmla="*/ 5 w 235"/>
                <a:gd name="T9" fmla="*/ 65 h 243"/>
                <a:gd name="T10" fmla="*/ 0 w 235"/>
                <a:gd name="T11" fmla="*/ 117 h 243"/>
                <a:gd name="T12" fmla="*/ 5 w 235"/>
                <a:gd name="T13" fmla="*/ 173 h 243"/>
                <a:gd name="T14" fmla="*/ 28 w 235"/>
                <a:gd name="T15" fmla="*/ 211 h 243"/>
                <a:gd name="T16" fmla="*/ 66 w 235"/>
                <a:gd name="T17" fmla="*/ 234 h 243"/>
                <a:gd name="T18" fmla="*/ 113 w 235"/>
                <a:gd name="T19" fmla="*/ 243 h 243"/>
                <a:gd name="T20" fmla="*/ 117 w 235"/>
                <a:gd name="T21" fmla="*/ 243 h 243"/>
                <a:gd name="T22" fmla="*/ 164 w 235"/>
                <a:gd name="T23" fmla="*/ 234 h 243"/>
                <a:gd name="T24" fmla="*/ 202 w 235"/>
                <a:gd name="T25" fmla="*/ 211 h 243"/>
                <a:gd name="T26" fmla="*/ 225 w 235"/>
                <a:gd name="T27" fmla="*/ 173 h 243"/>
                <a:gd name="T28" fmla="*/ 235 w 235"/>
                <a:gd name="T29" fmla="*/ 117 h 243"/>
                <a:gd name="T30" fmla="*/ 225 w 235"/>
                <a:gd name="T31" fmla="*/ 65 h 243"/>
                <a:gd name="T32" fmla="*/ 202 w 235"/>
                <a:gd name="T33" fmla="*/ 28 h 243"/>
                <a:gd name="T34" fmla="*/ 164 w 235"/>
                <a:gd name="T35" fmla="*/ 4 h 243"/>
                <a:gd name="T36" fmla="*/ 117 w 235"/>
                <a:gd name="T37" fmla="*/ 0 h 243"/>
                <a:gd name="T38" fmla="*/ 117 w 235"/>
                <a:gd name="T39" fmla="*/ 229 h 243"/>
                <a:gd name="T40" fmla="*/ 117 w 235"/>
                <a:gd name="T41" fmla="*/ 229 h 243"/>
                <a:gd name="T42" fmla="*/ 113 w 235"/>
                <a:gd name="T43" fmla="*/ 229 h 243"/>
                <a:gd name="T44" fmla="*/ 89 w 235"/>
                <a:gd name="T45" fmla="*/ 220 h 243"/>
                <a:gd name="T46" fmla="*/ 70 w 235"/>
                <a:gd name="T47" fmla="*/ 201 h 243"/>
                <a:gd name="T48" fmla="*/ 56 w 235"/>
                <a:gd name="T49" fmla="*/ 164 h 243"/>
                <a:gd name="T50" fmla="*/ 52 w 235"/>
                <a:gd name="T51" fmla="*/ 140 h 243"/>
                <a:gd name="T52" fmla="*/ 52 w 235"/>
                <a:gd name="T53" fmla="*/ 112 h 243"/>
                <a:gd name="T54" fmla="*/ 56 w 235"/>
                <a:gd name="T55" fmla="*/ 65 h 243"/>
                <a:gd name="T56" fmla="*/ 70 w 235"/>
                <a:gd name="T57" fmla="*/ 37 h 243"/>
                <a:gd name="T58" fmla="*/ 89 w 235"/>
                <a:gd name="T59" fmla="*/ 18 h 243"/>
                <a:gd name="T60" fmla="*/ 113 w 235"/>
                <a:gd name="T61" fmla="*/ 9 h 243"/>
                <a:gd name="T62" fmla="*/ 141 w 235"/>
                <a:gd name="T63" fmla="*/ 18 h 243"/>
                <a:gd name="T64" fmla="*/ 160 w 235"/>
                <a:gd name="T65" fmla="*/ 42 h 243"/>
                <a:gd name="T66" fmla="*/ 174 w 235"/>
                <a:gd name="T67" fmla="*/ 75 h 243"/>
                <a:gd name="T68" fmla="*/ 178 w 235"/>
                <a:gd name="T69" fmla="*/ 126 h 243"/>
                <a:gd name="T70" fmla="*/ 174 w 235"/>
                <a:gd name="T71" fmla="*/ 164 h 243"/>
                <a:gd name="T72" fmla="*/ 164 w 235"/>
                <a:gd name="T73" fmla="*/ 197 h 243"/>
                <a:gd name="T74" fmla="*/ 145 w 235"/>
                <a:gd name="T75" fmla="*/ 220 h 243"/>
                <a:gd name="T76" fmla="*/ 131 w 235"/>
                <a:gd name="T77" fmla="*/ 225 h 243"/>
                <a:gd name="T78" fmla="*/ 117 w 235"/>
                <a:gd name="T79" fmla="*/ 22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243">
                  <a:moveTo>
                    <a:pt x="117" y="0"/>
                  </a:moveTo>
                  <a:lnTo>
                    <a:pt x="113" y="0"/>
                  </a:lnTo>
                  <a:lnTo>
                    <a:pt x="66" y="4"/>
                  </a:lnTo>
                  <a:lnTo>
                    <a:pt x="28" y="28"/>
                  </a:lnTo>
                  <a:lnTo>
                    <a:pt x="5" y="65"/>
                  </a:lnTo>
                  <a:lnTo>
                    <a:pt x="0" y="117"/>
                  </a:lnTo>
                  <a:lnTo>
                    <a:pt x="5" y="173"/>
                  </a:lnTo>
                  <a:lnTo>
                    <a:pt x="28" y="211"/>
                  </a:lnTo>
                  <a:lnTo>
                    <a:pt x="66" y="234"/>
                  </a:lnTo>
                  <a:lnTo>
                    <a:pt x="113" y="243"/>
                  </a:lnTo>
                  <a:lnTo>
                    <a:pt x="117" y="243"/>
                  </a:lnTo>
                  <a:lnTo>
                    <a:pt x="164" y="234"/>
                  </a:lnTo>
                  <a:lnTo>
                    <a:pt x="202" y="211"/>
                  </a:lnTo>
                  <a:lnTo>
                    <a:pt x="225" y="173"/>
                  </a:lnTo>
                  <a:lnTo>
                    <a:pt x="235" y="117"/>
                  </a:lnTo>
                  <a:lnTo>
                    <a:pt x="225" y="65"/>
                  </a:lnTo>
                  <a:lnTo>
                    <a:pt x="202" y="28"/>
                  </a:lnTo>
                  <a:lnTo>
                    <a:pt x="164" y="4"/>
                  </a:lnTo>
                  <a:lnTo>
                    <a:pt x="117" y="0"/>
                  </a:lnTo>
                  <a:close/>
                  <a:moveTo>
                    <a:pt x="117" y="229"/>
                  </a:moveTo>
                  <a:lnTo>
                    <a:pt x="117" y="229"/>
                  </a:lnTo>
                  <a:lnTo>
                    <a:pt x="113" y="229"/>
                  </a:lnTo>
                  <a:lnTo>
                    <a:pt x="89" y="220"/>
                  </a:lnTo>
                  <a:lnTo>
                    <a:pt x="70" y="201"/>
                  </a:lnTo>
                  <a:lnTo>
                    <a:pt x="56" y="164"/>
                  </a:lnTo>
                  <a:lnTo>
                    <a:pt x="52" y="140"/>
                  </a:lnTo>
                  <a:lnTo>
                    <a:pt x="52" y="112"/>
                  </a:lnTo>
                  <a:lnTo>
                    <a:pt x="56" y="65"/>
                  </a:lnTo>
                  <a:lnTo>
                    <a:pt x="70" y="37"/>
                  </a:lnTo>
                  <a:lnTo>
                    <a:pt x="89" y="18"/>
                  </a:lnTo>
                  <a:lnTo>
                    <a:pt x="113" y="9"/>
                  </a:lnTo>
                  <a:lnTo>
                    <a:pt x="141" y="18"/>
                  </a:lnTo>
                  <a:lnTo>
                    <a:pt x="160" y="42"/>
                  </a:lnTo>
                  <a:lnTo>
                    <a:pt x="174" y="75"/>
                  </a:lnTo>
                  <a:lnTo>
                    <a:pt x="178" y="126"/>
                  </a:lnTo>
                  <a:lnTo>
                    <a:pt x="174" y="164"/>
                  </a:lnTo>
                  <a:lnTo>
                    <a:pt x="164" y="197"/>
                  </a:lnTo>
                  <a:lnTo>
                    <a:pt x="145" y="220"/>
                  </a:lnTo>
                  <a:lnTo>
                    <a:pt x="131" y="225"/>
                  </a:lnTo>
                  <a:lnTo>
                    <a:pt x="11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>
              <a:off x="6452601" y="810057"/>
              <a:ext cx="110358" cy="126063"/>
            </a:xfrm>
            <a:custGeom>
              <a:avLst/>
              <a:gdLst>
                <a:gd name="T0" fmla="*/ 136 w 215"/>
                <a:gd name="T1" fmla="*/ 225 h 243"/>
                <a:gd name="T2" fmla="*/ 117 w 215"/>
                <a:gd name="T3" fmla="*/ 225 h 243"/>
                <a:gd name="T4" fmla="*/ 103 w 215"/>
                <a:gd name="T5" fmla="*/ 215 h 243"/>
                <a:gd name="T6" fmla="*/ 75 w 215"/>
                <a:gd name="T7" fmla="*/ 192 h 243"/>
                <a:gd name="T8" fmla="*/ 56 w 215"/>
                <a:gd name="T9" fmla="*/ 154 h 243"/>
                <a:gd name="T10" fmla="*/ 51 w 215"/>
                <a:gd name="T11" fmla="*/ 117 h 243"/>
                <a:gd name="T12" fmla="*/ 56 w 215"/>
                <a:gd name="T13" fmla="*/ 75 h 243"/>
                <a:gd name="T14" fmla="*/ 70 w 215"/>
                <a:gd name="T15" fmla="*/ 42 h 243"/>
                <a:gd name="T16" fmla="*/ 94 w 215"/>
                <a:gd name="T17" fmla="*/ 23 h 243"/>
                <a:gd name="T18" fmla="*/ 126 w 215"/>
                <a:gd name="T19" fmla="*/ 14 h 243"/>
                <a:gd name="T20" fmla="*/ 150 w 215"/>
                <a:gd name="T21" fmla="*/ 18 h 243"/>
                <a:gd name="T22" fmla="*/ 173 w 215"/>
                <a:gd name="T23" fmla="*/ 32 h 243"/>
                <a:gd name="T24" fmla="*/ 187 w 215"/>
                <a:gd name="T25" fmla="*/ 51 h 243"/>
                <a:gd name="T26" fmla="*/ 192 w 215"/>
                <a:gd name="T27" fmla="*/ 75 h 243"/>
                <a:gd name="T28" fmla="*/ 206 w 215"/>
                <a:gd name="T29" fmla="*/ 75 h 243"/>
                <a:gd name="T30" fmla="*/ 206 w 215"/>
                <a:gd name="T31" fmla="*/ 9 h 243"/>
                <a:gd name="T32" fmla="*/ 192 w 215"/>
                <a:gd name="T33" fmla="*/ 9 h 243"/>
                <a:gd name="T34" fmla="*/ 155 w 215"/>
                <a:gd name="T35" fmla="*/ 0 h 243"/>
                <a:gd name="T36" fmla="*/ 122 w 215"/>
                <a:gd name="T37" fmla="*/ 0 h 243"/>
                <a:gd name="T38" fmla="*/ 75 w 215"/>
                <a:gd name="T39" fmla="*/ 4 h 243"/>
                <a:gd name="T40" fmla="*/ 33 w 215"/>
                <a:gd name="T41" fmla="*/ 28 h 243"/>
                <a:gd name="T42" fmla="*/ 9 w 215"/>
                <a:gd name="T43" fmla="*/ 61 h 243"/>
                <a:gd name="T44" fmla="*/ 0 w 215"/>
                <a:gd name="T45" fmla="*/ 84 h 243"/>
                <a:gd name="T46" fmla="*/ 0 w 215"/>
                <a:gd name="T47" fmla="*/ 112 h 243"/>
                <a:gd name="T48" fmla="*/ 0 w 215"/>
                <a:gd name="T49" fmla="*/ 140 h 243"/>
                <a:gd name="T50" fmla="*/ 4 w 215"/>
                <a:gd name="T51" fmla="*/ 168 h 243"/>
                <a:gd name="T52" fmla="*/ 33 w 215"/>
                <a:gd name="T53" fmla="*/ 206 h 243"/>
                <a:gd name="T54" fmla="*/ 70 w 215"/>
                <a:gd name="T55" fmla="*/ 234 h 243"/>
                <a:gd name="T56" fmla="*/ 122 w 215"/>
                <a:gd name="T57" fmla="*/ 243 h 243"/>
                <a:gd name="T58" fmla="*/ 155 w 215"/>
                <a:gd name="T59" fmla="*/ 239 h 243"/>
                <a:gd name="T60" fmla="*/ 178 w 215"/>
                <a:gd name="T61" fmla="*/ 234 h 243"/>
                <a:gd name="T62" fmla="*/ 197 w 215"/>
                <a:gd name="T63" fmla="*/ 225 h 243"/>
                <a:gd name="T64" fmla="*/ 215 w 215"/>
                <a:gd name="T65" fmla="*/ 220 h 243"/>
                <a:gd name="T66" fmla="*/ 215 w 215"/>
                <a:gd name="T67" fmla="*/ 182 h 243"/>
                <a:gd name="T68" fmla="*/ 206 w 215"/>
                <a:gd name="T69" fmla="*/ 182 h 243"/>
                <a:gd name="T70" fmla="*/ 197 w 215"/>
                <a:gd name="T71" fmla="*/ 201 h 243"/>
                <a:gd name="T72" fmla="*/ 178 w 215"/>
                <a:gd name="T73" fmla="*/ 215 h 243"/>
                <a:gd name="T74" fmla="*/ 159 w 215"/>
                <a:gd name="T75" fmla="*/ 225 h 243"/>
                <a:gd name="T76" fmla="*/ 136 w 215"/>
                <a:gd name="T77" fmla="*/ 22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5" h="243">
                  <a:moveTo>
                    <a:pt x="136" y="225"/>
                  </a:moveTo>
                  <a:lnTo>
                    <a:pt x="117" y="225"/>
                  </a:lnTo>
                  <a:lnTo>
                    <a:pt x="103" y="215"/>
                  </a:lnTo>
                  <a:lnTo>
                    <a:pt x="75" y="192"/>
                  </a:lnTo>
                  <a:lnTo>
                    <a:pt x="56" y="154"/>
                  </a:lnTo>
                  <a:lnTo>
                    <a:pt x="51" y="117"/>
                  </a:lnTo>
                  <a:lnTo>
                    <a:pt x="56" y="75"/>
                  </a:lnTo>
                  <a:lnTo>
                    <a:pt x="70" y="42"/>
                  </a:lnTo>
                  <a:lnTo>
                    <a:pt x="94" y="23"/>
                  </a:lnTo>
                  <a:lnTo>
                    <a:pt x="126" y="14"/>
                  </a:lnTo>
                  <a:lnTo>
                    <a:pt x="150" y="18"/>
                  </a:lnTo>
                  <a:lnTo>
                    <a:pt x="173" y="32"/>
                  </a:lnTo>
                  <a:lnTo>
                    <a:pt x="187" y="51"/>
                  </a:lnTo>
                  <a:lnTo>
                    <a:pt x="192" y="75"/>
                  </a:lnTo>
                  <a:lnTo>
                    <a:pt x="206" y="75"/>
                  </a:lnTo>
                  <a:lnTo>
                    <a:pt x="206" y="9"/>
                  </a:lnTo>
                  <a:lnTo>
                    <a:pt x="192" y="9"/>
                  </a:lnTo>
                  <a:lnTo>
                    <a:pt x="155" y="0"/>
                  </a:lnTo>
                  <a:lnTo>
                    <a:pt x="122" y="0"/>
                  </a:lnTo>
                  <a:lnTo>
                    <a:pt x="75" y="4"/>
                  </a:lnTo>
                  <a:lnTo>
                    <a:pt x="33" y="28"/>
                  </a:lnTo>
                  <a:lnTo>
                    <a:pt x="9" y="61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0" y="140"/>
                  </a:lnTo>
                  <a:lnTo>
                    <a:pt x="4" y="168"/>
                  </a:lnTo>
                  <a:lnTo>
                    <a:pt x="33" y="206"/>
                  </a:lnTo>
                  <a:lnTo>
                    <a:pt x="70" y="234"/>
                  </a:lnTo>
                  <a:lnTo>
                    <a:pt x="122" y="243"/>
                  </a:lnTo>
                  <a:lnTo>
                    <a:pt x="155" y="239"/>
                  </a:lnTo>
                  <a:lnTo>
                    <a:pt x="178" y="234"/>
                  </a:lnTo>
                  <a:lnTo>
                    <a:pt x="197" y="225"/>
                  </a:lnTo>
                  <a:lnTo>
                    <a:pt x="215" y="220"/>
                  </a:lnTo>
                  <a:lnTo>
                    <a:pt x="215" y="182"/>
                  </a:lnTo>
                  <a:lnTo>
                    <a:pt x="206" y="182"/>
                  </a:lnTo>
                  <a:lnTo>
                    <a:pt x="197" y="201"/>
                  </a:lnTo>
                  <a:lnTo>
                    <a:pt x="178" y="215"/>
                  </a:lnTo>
                  <a:lnTo>
                    <a:pt x="159" y="225"/>
                  </a:lnTo>
                  <a:lnTo>
                    <a:pt x="13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4" name="Freeform 62"/>
            <p:cNvSpPr>
              <a:spLocks noEditPoints="1"/>
            </p:cNvSpPr>
            <p:nvPr/>
          </p:nvSpPr>
          <p:spPr bwMode="auto">
            <a:xfrm>
              <a:off x="6587734" y="812309"/>
              <a:ext cx="96846" cy="123812"/>
            </a:xfrm>
            <a:custGeom>
              <a:avLst/>
              <a:gdLst>
                <a:gd name="T0" fmla="*/ 127 w 188"/>
                <a:gd name="T1" fmla="*/ 113 h 239"/>
                <a:gd name="T2" fmla="*/ 127 w 188"/>
                <a:gd name="T3" fmla="*/ 108 h 239"/>
                <a:gd name="T4" fmla="*/ 146 w 188"/>
                <a:gd name="T5" fmla="*/ 103 h 239"/>
                <a:gd name="T6" fmla="*/ 164 w 188"/>
                <a:gd name="T7" fmla="*/ 89 h 239"/>
                <a:gd name="T8" fmla="*/ 174 w 188"/>
                <a:gd name="T9" fmla="*/ 75 h 239"/>
                <a:gd name="T10" fmla="*/ 179 w 188"/>
                <a:gd name="T11" fmla="*/ 52 h 239"/>
                <a:gd name="T12" fmla="*/ 169 w 188"/>
                <a:gd name="T13" fmla="*/ 28 h 239"/>
                <a:gd name="T14" fmla="*/ 155 w 188"/>
                <a:gd name="T15" fmla="*/ 10 h 239"/>
                <a:gd name="T16" fmla="*/ 132 w 188"/>
                <a:gd name="T17" fmla="*/ 0 h 239"/>
                <a:gd name="T18" fmla="*/ 104 w 188"/>
                <a:gd name="T19" fmla="*/ 0 h 239"/>
                <a:gd name="T20" fmla="*/ 0 w 188"/>
                <a:gd name="T21" fmla="*/ 0 h 239"/>
                <a:gd name="T22" fmla="*/ 0 w 188"/>
                <a:gd name="T23" fmla="*/ 10 h 239"/>
                <a:gd name="T24" fmla="*/ 29 w 188"/>
                <a:gd name="T25" fmla="*/ 19 h 239"/>
                <a:gd name="T26" fmla="*/ 29 w 188"/>
                <a:gd name="T27" fmla="*/ 216 h 239"/>
                <a:gd name="T28" fmla="*/ 0 w 188"/>
                <a:gd name="T29" fmla="*/ 225 h 239"/>
                <a:gd name="T30" fmla="*/ 0 w 188"/>
                <a:gd name="T31" fmla="*/ 239 h 239"/>
                <a:gd name="T32" fmla="*/ 104 w 188"/>
                <a:gd name="T33" fmla="*/ 239 h 239"/>
                <a:gd name="T34" fmla="*/ 108 w 188"/>
                <a:gd name="T35" fmla="*/ 239 h 239"/>
                <a:gd name="T36" fmla="*/ 136 w 188"/>
                <a:gd name="T37" fmla="*/ 235 h 239"/>
                <a:gd name="T38" fmla="*/ 164 w 188"/>
                <a:gd name="T39" fmla="*/ 221 h 239"/>
                <a:gd name="T40" fmla="*/ 179 w 188"/>
                <a:gd name="T41" fmla="*/ 202 h 239"/>
                <a:gd name="T42" fmla="*/ 188 w 188"/>
                <a:gd name="T43" fmla="*/ 174 h 239"/>
                <a:gd name="T44" fmla="*/ 183 w 188"/>
                <a:gd name="T45" fmla="*/ 146 h 239"/>
                <a:gd name="T46" fmla="*/ 169 w 188"/>
                <a:gd name="T47" fmla="*/ 132 h 239"/>
                <a:gd name="T48" fmla="*/ 150 w 188"/>
                <a:gd name="T49" fmla="*/ 117 h 239"/>
                <a:gd name="T50" fmla="*/ 127 w 188"/>
                <a:gd name="T51" fmla="*/ 113 h 239"/>
                <a:gd name="T52" fmla="*/ 75 w 188"/>
                <a:gd name="T53" fmla="*/ 14 h 239"/>
                <a:gd name="T54" fmla="*/ 75 w 188"/>
                <a:gd name="T55" fmla="*/ 14 h 239"/>
                <a:gd name="T56" fmla="*/ 89 w 188"/>
                <a:gd name="T57" fmla="*/ 14 h 239"/>
                <a:gd name="T58" fmla="*/ 104 w 188"/>
                <a:gd name="T59" fmla="*/ 19 h 239"/>
                <a:gd name="T60" fmla="*/ 122 w 188"/>
                <a:gd name="T61" fmla="*/ 33 h 239"/>
                <a:gd name="T62" fmla="*/ 127 w 188"/>
                <a:gd name="T63" fmla="*/ 42 h 239"/>
                <a:gd name="T64" fmla="*/ 127 w 188"/>
                <a:gd name="T65" fmla="*/ 61 h 239"/>
                <a:gd name="T66" fmla="*/ 122 w 188"/>
                <a:gd name="T67" fmla="*/ 89 h 239"/>
                <a:gd name="T68" fmla="*/ 113 w 188"/>
                <a:gd name="T69" fmla="*/ 99 h 239"/>
                <a:gd name="T70" fmla="*/ 104 w 188"/>
                <a:gd name="T71" fmla="*/ 103 h 239"/>
                <a:gd name="T72" fmla="*/ 94 w 188"/>
                <a:gd name="T73" fmla="*/ 108 h 239"/>
                <a:gd name="T74" fmla="*/ 75 w 188"/>
                <a:gd name="T75" fmla="*/ 108 h 239"/>
                <a:gd name="T76" fmla="*/ 75 w 188"/>
                <a:gd name="T77" fmla="*/ 14 h 239"/>
                <a:gd name="T78" fmla="*/ 104 w 188"/>
                <a:gd name="T79" fmla="*/ 221 h 239"/>
                <a:gd name="T80" fmla="*/ 104 w 188"/>
                <a:gd name="T81" fmla="*/ 221 h 239"/>
                <a:gd name="T82" fmla="*/ 85 w 188"/>
                <a:gd name="T83" fmla="*/ 216 h 239"/>
                <a:gd name="T84" fmla="*/ 75 w 188"/>
                <a:gd name="T85" fmla="*/ 207 h 239"/>
                <a:gd name="T86" fmla="*/ 75 w 188"/>
                <a:gd name="T87" fmla="*/ 117 h 239"/>
                <a:gd name="T88" fmla="*/ 94 w 188"/>
                <a:gd name="T89" fmla="*/ 117 h 239"/>
                <a:gd name="T90" fmla="*/ 104 w 188"/>
                <a:gd name="T91" fmla="*/ 117 h 239"/>
                <a:gd name="T92" fmla="*/ 118 w 188"/>
                <a:gd name="T93" fmla="*/ 127 h 239"/>
                <a:gd name="T94" fmla="*/ 132 w 188"/>
                <a:gd name="T95" fmla="*/ 136 h 239"/>
                <a:gd name="T96" fmla="*/ 136 w 188"/>
                <a:gd name="T97" fmla="*/ 155 h 239"/>
                <a:gd name="T98" fmla="*/ 136 w 188"/>
                <a:gd name="T99" fmla="*/ 174 h 239"/>
                <a:gd name="T100" fmla="*/ 136 w 188"/>
                <a:gd name="T101" fmla="*/ 193 h 239"/>
                <a:gd name="T102" fmla="*/ 132 w 188"/>
                <a:gd name="T103" fmla="*/ 207 h 239"/>
                <a:gd name="T104" fmla="*/ 118 w 188"/>
                <a:gd name="T105" fmla="*/ 216 h 239"/>
                <a:gd name="T106" fmla="*/ 104 w 188"/>
                <a:gd name="T107" fmla="*/ 2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239">
                  <a:moveTo>
                    <a:pt x="127" y="113"/>
                  </a:moveTo>
                  <a:lnTo>
                    <a:pt x="127" y="108"/>
                  </a:lnTo>
                  <a:lnTo>
                    <a:pt x="146" y="103"/>
                  </a:lnTo>
                  <a:lnTo>
                    <a:pt x="164" y="89"/>
                  </a:lnTo>
                  <a:lnTo>
                    <a:pt x="174" y="75"/>
                  </a:lnTo>
                  <a:lnTo>
                    <a:pt x="179" y="52"/>
                  </a:lnTo>
                  <a:lnTo>
                    <a:pt x="169" y="28"/>
                  </a:lnTo>
                  <a:lnTo>
                    <a:pt x="155" y="10"/>
                  </a:lnTo>
                  <a:lnTo>
                    <a:pt x="13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9"/>
                  </a:lnTo>
                  <a:lnTo>
                    <a:pt x="29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04" y="239"/>
                  </a:lnTo>
                  <a:lnTo>
                    <a:pt x="108" y="239"/>
                  </a:lnTo>
                  <a:lnTo>
                    <a:pt x="136" y="235"/>
                  </a:lnTo>
                  <a:lnTo>
                    <a:pt x="164" y="221"/>
                  </a:lnTo>
                  <a:lnTo>
                    <a:pt x="179" y="202"/>
                  </a:lnTo>
                  <a:lnTo>
                    <a:pt x="188" y="174"/>
                  </a:lnTo>
                  <a:lnTo>
                    <a:pt x="183" y="146"/>
                  </a:lnTo>
                  <a:lnTo>
                    <a:pt x="169" y="132"/>
                  </a:lnTo>
                  <a:lnTo>
                    <a:pt x="150" y="117"/>
                  </a:lnTo>
                  <a:lnTo>
                    <a:pt x="127" y="113"/>
                  </a:lnTo>
                  <a:close/>
                  <a:moveTo>
                    <a:pt x="75" y="14"/>
                  </a:moveTo>
                  <a:lnTo>
                    <a:pt x="75" y="14"/>
                  </a:lnTo>
                  <a:lnTo>
                    <a:pt x="89" y="14"/>
                  </a:lnTo>
                  <a:lnTo>
                    <a:pt x="104" y="19"/>
                  </a:lnTo>
                  <a:lnTo>
                    <a:pt x="122" y="33"/>
                  </a:lnTo>
                  <a:lnTo>
                    <a:pt x="127" y="42"/>
                  </a:lnTo>
                  <a:lnTo>
                    <a:pt x="127" y="61"/>
                  </a:lnTo>
                  <a:lnTo>
                    <a:pt x="122" y="89"/>
                  </a:lnTo>
                  <a:lnTo>
                    <a:pt x="113" y="99"/>
                  </a:lnTo>
                  <a:lnTo>
                    <a:pt x="104" y="103"/>
                  </a:lnTo>
                  <a:lnTo>
                    <a:pt x="94" y="108"/>
                  </a:lnTo>
                  <a:lnTo>
                    <a:pt x="75" y="108"/>
                  </a:lnTo>
                  <a:lnTo>
                    <a:pt x="75" y="14"/>
                  </a:lnTo>
                  <a:close/>
                  <a:moveTo>
                    <a:pt x="104" y="221"/>
                  </a:moveTo>
                  <a:lnTo>
                    <a:pt x="104" y="221"/>
                  </a:lnTo>
                  <a:lnTo>
                    <a:pt x="85" y="216"/>
                  </a:lnTo>
                  <a:lnTo>
                    <a:pt x="75" y="207"/>
                  </a:lnTo>
                  <a:lnTo>
                    <a:pt x="75" y="117"/>
                  </a:lnTo>
                  <a:lnTo>
                    <a:pt x="94" y="117"/>
                  </a:lnTo>
                  <a:lnTo>
                    <a:pt x="104" y="117"/>
                  </a:lnTo>
                  <a:lnTo>
                    <a:pt x="118" y="127"/>
                  </a:lnTo>
                  <a:lnTo>
                    <a:pt x="132" y="136"/>
                  </a:lnTo>
                  <a:lnTo>
                    <a:pt x="136" y="155"/>
                  </a:lnTo>
                  <a:lnTo>
                    <a:pt x="136" y="174"/>
                  </a:lnTo>
                  <a:lnTo>
                    <a:pt x="136" y="193"/>
                  </a:lnTo>
                  <a:lnTo>
                    <a:pt x="132" y="207"/>
                  </a:lnTo>
                  <a:lnTo>
                    <a:pt x="118" y="216"/>
                  </a:lnTo>
                  <a:lnTo>
                    <a:pt x="104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>
              <a:off x="6711607" y="812309"/>
              <a:ext cx="90089" cy="123812"/>
            </a:xfrm>
            <a:custGeom>
              <a:avLst/>
              <a:gdLst>
                <a:gd name="T0" fmla="*/ 145 w 173"/>
                <a:gd name="T1" fmla="*/ 216 h 239"/>
                <a:gd name="T2" fmla="*/ 70 w 173"/>
                <a:gd name="T3" fmla="*/ 216 h 239"/>
                <a:gd name="T4" fmla="*/ 70 w 173"/>
                <a:gd name="T5" fmla="*/ 117 h 239"/>
                <a:gd name="T6" fmla="*/ 112 w 173"/>
                <a:gd name="T7" fmla="*/ 117 h 239"/>
                <a:gd name="T8" fmla="*/ 121 w 173"/>
                <a:gd name="T9" fmla="*/ 150 h 239"/>
                <a:gd name="T10" fmla="*/ 136 w 173"/>
                <a:gd name="T11" fmla="*/ 150 h 239"/>
                <a:gd name="T12" fmla="*/ 131 w 173"/>
                <a:gd name="T13" fmla="*/ 108 h 239"/>
                <a:gd name="T14" fmla="*/ 136 w 173"/>
                <a:gd name="T15" fmla="*/ 71 h 239"/>
                <a:gd name="T16" fmla="*/ 121 w 173"/>
                <a:gd name="T17" fmla="*/ 71 h 239"/>
                <a:gd name="T18" fmla="*/ 112 w 173"/>
                <a:gd name="T19" fmla="*/ 103 h 239"/>
                <a:gd name="T20" fmla="*/ 70 w 173"/>
                <a:gd name="T21" fmla="*/ 103 h 239"/>
                <a:gd name="T22" fmla="*/ 70 w 173"/>
                <a:gd name="T23" fmla="*/ 24 h 239"/>
                <a:gd name="T24" fmla="*/ 140 w 173"/>
                <a:gd name="T25" fmla="*/ 24 h 239"/>
                <a:gd name="T26" fmla="*/ 150 w 173"/>
                <a:gd name="T27" fmla="*/ 61 h 239"/>
                <a:gd name="T28" fmla="*/ 164 w 173"/>
                <a:gd name="T29" fmla="*/ 61 h 239"/>
                <a:gd name="T30" fmla="*/ 159 w 173"/>
                <a:gd name="T31" fmla="*/ 0 h 239"/>
                <a:gd name="T32" fmla="*/ 145 w 173"/>
                <a:gd name="T33" fmla="*/ 0 h 239"/>
                <a:gd name="T34" fmla="*/ 0 w 173"/>
                <a:gd name="T35" fmla="*/ 0 h 239"/>
                <a:gd name="T36" fmla="*/ 0 w 173"/>
                <a:gd name="T37" fmla="*/ 10 h 239"/>
                <a:gd name="T38" fmla="*/ 23 w 173"/>
                <a:gd name="T39" fmla="*/ 19 h 239"/>
                <a:gd name="T40" fmla="*/ 23 w 173"/>
                <a:gd name="T41" fmla="*/ 216 h 239"/>
                <a:gd name="T42" fmla="*/ 0 w 173"/>
                <a:gd name="T43" fmla="*/ 225 h 239"/>
                <a:gd name="T44" fmla="*/ 0 w 173"/>
                <a:gd name="T45" fmla="*/ 239 h 239"/>
                <a:gd name="T46" fmla="*/ 164 w 173"/>
                <a:gd name="T47" fmla="*/ 239 h 239"/>
                <a:gd name="T48" fmla="*/ 173 w 173"/>
                <a:gd name="T49" fmla="*/ 169 h 239"/>
                <a:gd name="T50" fmla="*/ 159 w 173"/>
                <a:gd name="T51" fmla="*/ 169 h 239"/>
                <a:gd name="T52" fmla="*/ 145 w 173"/>
                <a:gd name="T53" fmla="*/ 21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39">
                  <a:moveTo>
                    <a:pt x="145" y="216"/>
                  </a:moveTo>
                  <a:lnTo>
                    <a:pt x="70" y="216"/>
                  </a:lnTo>
                  <a:lnTo>
                    <a:pt x="70" y="117"/>
                  </a:lnTo>
                  <a:lnTo>
                    <a:pt x="112" y="117"/>
                  </a:lnTo>
                  <a:lnTo>
                    <a:pt x="121" y="150"/>
                  </a:lnTo>
                  <a:lnTo>
                    <a:pt x="136" y="150"/>
                  </a:lnTo>
                  <a:lnTo>
                    <a:pt x="131" y="108"/>
                  </a:lnTo>
                  <a:lnTo>
                    <a:pt x="136" y="71"/>
                  </a:lnTo>
                  <a:lnTo>
                    <a:pt x="121" y="71"/>
                  </a:lnTo>
                  <a:lnTo>
                    <a:pt x="112" y="103"/>
                  </a:lnTo>
                  <a:lnTo>
                    <a:pt x="70" y="103"/>
                  </a:lnTo>
                  <a:lnTo>
                    <a:pt x="70" y="24"/>
                  </a:lnTo>
                  <a:lnTo>
                    <a:pt x="140" y="24"/>
                  </a:lnTo>
                  <a:lnTo>
                    <a:pt x="150" y="61"/>
                  </a:lnTo>
                  <a:lnTo>
                    <a:pt x="164" y="61"/>
                  </a:lnTo>
                  <a:lnTo>
                    <a:pt x="159" y="0"/>
                  </a:lnTo>
                  <a:lnTo>
                    <a:pt x="1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9"/>
                  </a:lnTo>
                  <a:lnTo>
                    <a:pt x="2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4" y="239"/>
                  </a:lnTo>
                  <a:lnTo>
                    <a:pt x="173" y="169"/>
                  </a:lnTo>
                  <a:lnTo>
                    <a:pt x="159" y="169"/>
                  </a:lnTo>
                  <a:lnTo>
                    <a:pt x="1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>
              <a:off x="6828722" y="812309"/>
              <a:ext cx="186933" cy="157579"/>
            </a:xfrm>
            <a:custGeom>
              <a:avLst/>
              <a:gdLst>
                <a:gd name="T0" fmla="*/ 328 w 365"/>
                <a:gd name="T1" fmla="*/ 19 h 305"/>
                <a:gd name="T2" fmla="*/ 361 w 365"/>
                <a:gd name="T3" fmla="*/ 10 h 305"/>
                <a:gd name="T4" fmla="*/ 361 w 365"/>
                <a:gd name="T5" fmla="*/ 0 h 305"/>
                <a:gd name="T6" fmla="*/ 248 w 365"/>
                <a:gd name="T7" fmla="*/ 0 h 305"/>
                <a:gd name="T8" fmla="*/ 248 w 365"/>
                <a:gd name="T9" fmla="*/ 10 h 305"/>
                <a:gd name="T10" fmla="*/ 276 w 365"/>
                <a:gd name="T11" fmla="*/ 19 h 305"/>
                <a:gd name="T12" fmla="*/ 276 w 365"/>
                <a:gd name="T13" fmla="*/ 216 h 305"/>
                <a:gd name="T14" fmla="*/ 201 w 365"/>
                <a:gd name="T15" fmla="*/ 216 h 305"/>
                <a:gd name="T16" fmla="*/ 201 w 365"/>
                <a:gd name="T17" fmla="*/ 19 h 305"/>
                <a:gd name="T18" fmla="*/ 234 w 365"/>
                <a:gd name="T19" fmla="*/ 10 h 305"/>
                <a:gd name="T20" fmla="*/ 234 w 365"/>
                <a:gd name="T21" fmla="*/ 0 h 305"/>
                <a:gd name="T22" fmla="*/ 121 w 365"/>
                <a:gd name="T23" fmla="*/ 0 h 305"/>
                <a:gd name="T24" fmla="*/ 121 w 365"/>
                <a:gd name="T25" fmla="*/ 10 h 305"/>
                <a:gd name="T26" fmla="*/ 154 w 365"/>
                <a:gd name="T27" fmla="*/ 19 h 305"/>
                <a:gd name="T28" fmla="*/ 154 w 365"/>
                <a:gd name="T29" fmla="*/ 216 h 305"/>
                <a:gd name="T30" fmla="*/ 75 w 365"/>
                <a:gd name="T31" fmla="*/ 216 h 305"/>
                <a:gd name="T32" fmla="*/ 75 w 365"/>
                <a:gd name="T33" fmla="*/ 19 h 305"/>
                <a:gd name="T34" fmla="*/ 107 w 365"/>
                <a:gd name="T35" fmla="*/ 10 h 305"/>
                <a:gd name="T36" fmla="*/ 107 w 365"/>
                <a:gd name="T37" fmla="*/ 0 h 305"/>
                <a:gd name="T38" fmla="*/ 0 w 365"/>
                <a:gd name="T39" fmla="*/ 0 h 305"/>
                <a:gd name="T40" fmla="*/ 0 w 365"/>
                <a:gd name="T41" fmla="*/ 10 h 305"/>
                <a:gd name="T42" fmla="*/ 28 w 365"/>
                <a:gd name="T43" fmla="*/ 19 h 305"/>
                <a:gd name="T44" fmla="*/ 28 w 365"/>
                <a:gd name="T45" fmla="*/ 216 h 305"/>
                <a:gd name="T46" fmla="*/ 0 w 365"/>
                <a:gd name="T47" fmla="*/ 221 h 305"/>
                <a:gd name="T48" fmla="*/ 0 w 365"/>
                <a:gd name="T49" fmla="*/ 235 h 305"/>
                <a:gd name="T50" fmla="*/ 337 w 365"/>
                <a:gd name="T51" fmla="*/ 235 h 305"/>
                <a:gd name="T52" fmla="*/ 337 w 365"/>
                <a:gd name="T53" fmla="*/ 305 h 305"/>
                <a:gd name="T54" fmla="*/ 347 w 365"/>
                <a:gd name="T55" fmla="*/ 305 h 305"/>
                <a:gd name="T56" fmla="*/ 365 w 365"/>
                <a:gd name="T57" fmla="*/ 216 h 305"/>
                <a:gd name="T58" fmla="*/ 328 w 365"/>
                <a:gd name="T59" fmla="*/ 216 h 305"/>
                <a:gd name="T60" fmla="*/ 328 w 365"/>
                <a:gd name="T61" fmla="*/ 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5" h="305">
                  <a:moveTo>
                    <a:pt x="328" y="19"/>
                  </a:moveTo>
                  <a:lnTo>
                    <a:pt x="361" y="10"/>
                  </a:lnTo>
                  <a:lnTo>
                    <a:pt x="361" y="0"/>
                  </a:lnTo>
                  <a:lnTo>
                    <a:pt x="248" y="0"/>
                  </a:lnTo>
                  <a:lnTo>
                    <a:pt x="248" y="10"/>
                  </a:lnTo>
                  <a:lnTo>
                    <a:pt x="276" y="19"/>
                  </a:lnTo>
                  <a:lnTo>
                    <a:pt x="276" y="216"/>
                  </a:lnTo>
                  <a:lnTo>
                    <a:pt x="201" y="216"/>
                  </a:lnTo>
                  <a:lnTo>
                    <a:pt x="201" y="19"/>
                  </a:lnTo>
                  <a:lnTo>
                    <a:pt x="234" y="10"/>
                  </a:lnTo>
                  <a:lnTo>
                    <a:pt x="234" y="0"/>
                  </a:lnTo>
                  <a:lnTo>
                    <a:pt x="121" y="0"/>
                  </a:lnTo>
                  <a:lnTo>
                    <a:pt x="121" y="10"/>
                  </a:lnTo>
                  <a:lnTo>
                    <a:pt x="154" y="19"/>
                  </a:lnTo>
                  <a:lnTo>
                    <a:pt x="154" y="216"/>
                  </a:lnTo>
                  <a:lnTo>
                    <a:pt x="75" y="216"/>
                  </a:lnTo>
                  <a:lnTo>
                    <a:pt x="75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1"/>
                  </a:lnTo>
                  <a:lnTo>
                    <a:pt x="0" y="235"/>
                  </a:lnTo>
                  <a:lnTo>
                    <a:pt x="337" y="235"/>
                  </a:lnTo>
                  <a:lnTo>
                    <a:pt x="337" y="305"/>
                  </a:lnTo>
                  <a:lnTo>
                    <a:pt x="347" y="305"/>
                  </a:lnTo>
                  <a:lnTo>
                    <a:pt x="365" y="216"/>
                  </a:lnTo>
                  <a:lnTo>
                    <a:pt x="328" y="216"/>
                  </a:lnTo>
                  <a:lnTo>
                    <a:pt x="32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7" name="Freeform 65"/>
            <p:cNvSpPr>
              <a:spLocks/>
            </p:cNvSpPr>
            <p:nvPr/>
          </p:nvSpPr>
          <p:spPr bwMode="auto">
            <a:xfrm>
              <a:off x="7033673" y="812309"/>
              <a:ext cx="90089" cy="123812"/>
            </a:xfrm>
            <a:custGeom>
              <a:avLst/>
              <a:gdLst>
                <a:gd name="T0" fmla="*/ 178 w 178"/>
                <a:gd name="T1" fmla="*/ 169 h 239"/>
                <a:gd name="T2" fmla="*/ 164 w 178"/>
                <a:gd name="T3" fmla="*/ 169 h 239"/>
                <a:gd name="T4" fmla="*/ 145 w 178"/>
                <a:gd name="T5" fmla="*/ 216 h 239"/>
                <a:gd name="T6" fmla="*/ 75 w 178"/>
                <a:gd name="T7" fmla="*/ 216 h 239"/>
                <a:gd name="T8" fmla="*/ 75 w 178"/>
                <a:gd name="T9" fmla="*/ 117 h 239"/>
                <a:gd name="T10" fmla="*/ 117 w 178"/>
                <a:gd name="T11" fmla="*/ 117 h 239"/>
                <a:gd name="T12" fmla="*/ 127 w 178"/>
                <a:gd name="T13" fmla="*/ 150 h 239"/>
                <a:gd name="T14" fmla="*/ 136 w 178"/>
                <a:gd name="T15" fmla="*/ 150 h 239"/>
                <a:gd name="T16" fmla="*/ 136 w 178"/>
                <a:gd name="T17" fmla="*/ 132 h 239"/>
                <a:gd name="T18" fmla="*/ 136 w 178"/>
                <a:gd name="T19" fmla="*/ 108 h 239"/>
                <a:gd name="T20" fmla="*/ 136 w 178"/>
                <a:gd name="T21" fmla="*/ 89 h 239"/>
                <a:gd name="T22" fmla="*/ 136 w 178"/>
                <a:gd name="T23" fmla="*/ 71 h 239"/>
                <a:gd name="T24" fmla="*/ 127 w 178"/>
                <a:gd name="T25" fmla="*/ 71 h 239"/>
                <a:gd name="T26" fmla="*/ 117 w 178"/>
                <a:gd name="T27" fmla="*/ 103 h 239"/>
                <a:gd name="T28" fmla="*/ 75 w 178"/>
                <a:gd name="T29" fmla="*/ 103 h 239"/>
                <a:gd name="T30" fmla="*/ 75 w 178"/>
                <a:gd name="T31" fmla="*/ 24 h 239"/>
                <a:gd name="T32" fmla="*/ 145 w 178"/>
                <a:gd name="T33" fmla="*/ 24 h 239"/>
                <a:gd name="T34" fmla="*/ 155 w 178"/>
                <a:gd name="T35" fmla="*/ 61 h 239"/>
                <a:gd name="T36" fmla="*/ 164 w 178"/>
                <a:gd name="T37" fmla="*/ 61 h 239"/>
                <a:gd name="T38" fmla="*/ 164 w 178"/>
                <a:gd name="T39" fmla="*/ 0 h 239"/>
                <a:gd name="T40" fmla="*/ 0 w 178"/>
                <a:gd name="T41" fmla="*/ 0 h 239"/>
                <a:gd name="T42" fmla="*/ 0 w 178"/>
                <a:gd name="T43" fmla="*/ 10 h 239"/>
                <a:gd name="T44" fmla="*/ 28 w 178"/>
                <a:gd name="T45" fmla="*/ 19 h 239"/>
                <a:gd name="T46" fmla="*/ 28 w 178"/>
                <a:gd name="T47" fmla="*/ 216 h 239"/>
                <a:gd name="T48" fmla="*/ 0 w 178"/>
                <a:gd name="T49" fmla="*/ 225 h 239"/>
                <a:gd name="T50" fmla="*/ 0 w 178"/>
                <a:gd name="T51" fmla="*/ 239 h 239"/>
                <a:gd name="T52" fmla="*/ 169 w 178"/>
                <a:gd name="T53" fmla="*/ 239 h 239"/>
                <a:gd name="T54" fmla="*/ 178 w 178"/>
                <a:gd name="T55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39">
                  <a:moveTo>
                    <a:pt x="178" y="169"/>
                  </a:moveTo>
                  <a:lnTo>
                    <a:pt x="164" y="169"/>
                  </a:lnTo>
                  <a:lnTo>
                    <a:pt x="145" y="216"/>
                  </a:lnTo>
                  <a:lnTo>
                    <a:pt x="75" y="216"/>
                  </a:lnTo>
                  <a:lnTo>
                    <a:pt x="75" y="117"/>
                  </a:lnTo>
                  <a:lnTo>
                    <a:pt x="117" y="117"/>
                  </a:lnTo>
                  <a:lnTo>
                    <a:pt x="127" y="150"/>
                  </a:lnTo>
                  <a:lnTo>
                    <a:pt x="136" y="150"/>
                  </a:lnTo>
                  <a:lnTo>
                    <a:pt x="136" y="132"/>
                  </a:lnTo>
                  <a:lnTo>
                    <a:pt x="136" y="108"/>
                  </a:lnTo>
                  <a:lnTo>
                    <a:pt x="136" y="89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17" y="103"/>
                  </a:lnTo>
                  <a:lnTo>
                    <a:pt x="75" y="103"/>
                  </a:lnTo>
                  <a:lnTo>
                    <a:pt x="75" y="24"/>
                  </a:lnTo>
                  <a:lnTo>
                    <a:pt x="145" y="24"/>
                  </a:lnTo>
                  <a:lnTo>
                    <a:pt x="155" y="61"/>
                  </a:lnTo>
                  <a:lnTo>
                    <a:pt x="164" y="6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9" y="239"/>
                  </a:lnTo>
                  <a:lnTo>
                    <a:pt x="178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8" name="Freeform 66"/>
            <p:cNvSpPr>
              <a:spLocks/>
            </p:cNvSpPr>
            <p:nvPr/>
          </p:nvSpPr>
          <p:spPr bwMode="auto">
            <a:xfrm>
              <a:off x="7148536" y="812309"/>
              <a:ext cx="130630" cy="123812"/>
            </a:xfrm>
            <a:custGeom>
              <a:avLst/>
              <a:gdLst>
                <a:gd name="T0" fmla="*/ 141 w 253"/>
                <a:gd name="T1" fmla="*/ 10 h 239"/>
                <a:gd name="T2" fmla="*/ 174 w 253"/>
                <a:gd name="T3" fmla="*/ 19 h 239"/>
                <a:gd name="T4" fmla="*/ 174 w 253"/>
                <a:gd name="T5" fmla="*/ 103 h 239"/>
                <a:gd name="T6" fmla="*/ 75 w 253"/>
                <a:gd name="T7" fmla="*/ 103 h 239"/>
                <a:gd name="T8" fmla="*/ 75 w 253"/>
                <a:gd name="T9" fmla="*/ 19 h 239"/>
                <a:gd name="T10" fmla="*/ 113 w 253"/>
                <a:gd name="T11" fmla="*/ 10 h 239"/>
                <a:gd name="T12" fmla="*/ 113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3 w 253"/>
                <a:gd name="T27" fmla="*/ 239 h 239"/>
                <a:gd name="T28" fmla="*/ 113 w 253"/>
                <a:gd name="T29" fmla="*/ 225 h 239"/>
                <a:gd name="T30" fmla="*/ 75 w 253"/>
                <a:gd name="T31" fmla="*/ 216 h 239"/>
                <a:gd name="T32" fmla="*/ 75 w 253"/>
                <a:gd name="T33" fmla="*/ 122 h 239"/>
                <a:gd name="T34" fmla="*/ 174 w 253"/>
                <a:gd name="T35" fmla="*/ 122 h 239"/>
                <a:gd name="T36" fmla="*/ 174 w 253"/>
                <a:gd name="T37" fmla="*/ 216 h 239"/>
                <a:gd name="T38" fmla="*/ 141 w 253"/>
                <a:gd name="T39" fmla="*/ 225 h 239"/>
                <a:gd name="T40" fmla="*/ 141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1 w 253"/>
                <a:gd name="T47" fmla="*/ 216 h 239"/>
                <a:gd name="T48" fmla="*/ 221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1 w 253"/>
                <a:gd name="T55" fmla="*/ 0 h 239"/>
                <a:gd name="T56" fmla="*/ 141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1" y="10"/>
                  </a:moveTo>
                  <a:lnTo>
                    <a:pt x="174" y="19"/>
                  </a:lnTo>
                  <a:lnTo>
                    <a:pt x="174" y="103"/>
                  </a:lnTo>
                  <a:lnTo>
                    <a:pt x="75" y="103"/>
                  </a:lnTo>
                  <a:lnTo>
                    <a:pt x="75" y="19"/>
                  </a:lnTo>
                  <a:lnTo>
                    <a:pt x="113" y="10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3" y="239"/>
                  </a:lnTo>
                  <a:lnTo>
                    <a:pt x="113" y="225"/>
                  </a:lnTo>
                  <a:lnTo>
                    <a:pt x="75" y="216"/>
                  </a:lnTo>
                  <a:lnTo>
                    <a:pt x="75" y="122"/>
                  </a:lnTo>
                  <a:lnTo>
                    <a:pt x="174" y="122"/>
                  </a:lnTo>
                  <a:lnTo>
                    <a:pt x="174" y="216"/>
                  </a:lnTo>
                  <a:lnTo>
                    <a:pt x="141" y="225"/>
                  </a:lnTo>
                  <a:lnTo>
                    <a:pt x="141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1" y="216"/>
                  </a:lnTo>
                  <a:lnTo>
                    <a:pt x="221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1" y="0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9" name="Freeform 67"/>
            <p:cNvSpPr>
              <a:spLocks/>
            </p:cNvSpPr>
            <p:nvPr/>
          </p:nvSpPr>
          <p:spPr bwMode="auto">
            <a:xfrm>
              <a:off x="7301687" y="812309"/>
              <a:ext cx="130630" cy="123812"/>
            </a:xfrm>
            <a:custGeom>
              <a:avLst/>
              <a:gdLst>
                <a:gd name="T0" fmla="*/ 140 w 253"/>
                <a:gd name="T1" fmla="*/ 10 h 239"/>
                <a:gd name="T2" fmla="*/ 173 w 253"/>
                <a:gd name="T3" fmla="*/ 19 h 239"/>
                <a:gd name="T4" fmla="*/ 173 w 253"/>
                <a:gd name="T5" fmla="*/ 24 h 239"/>
                <a:gd name="T6" fmla="*/ 75 w 253"/>
                <a:gd name="T7" fmla="*/ 183 h 239"/>
                <a:gd name="T8" fmla="*/ 75 w 253"/>
                <a:gd name="T9" fmla="*/ 19 h 239"/>
                <a:gd name="T10" fmla="*/ 112 w 253"/>
                <a:gd name="T11" fmla="*/ 10 h 239"/>
                <a:gd name="T12" fmla="*/ 112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2 w 253"/>
                <a:gd name="T27" fmla="*/ 239 h 239"/>
                <a:gd name="T28" fmla="*/ 112 w 253"/>
                <a:gd name="T29" fmla="*/ 225 h 239"/>
                <a:gd name="T30" fmla="*/ 75 w 253"/>
                <a:gd name="T31" fmla="*/ 216 h 239"/>
                <a:gd name="T32" fmla="*/ 75 w 253"/>
                <a:gd name="T33" fmla="*/ 216 h 239"/>
                <a:gd name="T34" fmla="*/ 173 w 253"/>
                <a:gd name="T35" fmla="*/ 52 h 239"/>
                <a:gd name="T36" fmla="*/ 173 w 253"/>
                <a:gd name="T37" fmla="*/ 216 h 239"/>
                <a:gd name="T38" fmla="*/ 140 w 253"/>
                <a:gd name="T39" fmla="*/ 225 h 239"/>
                <a:gd name="T40" fmla="*/ 140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0 w 253"/>
                <a:gd name="T47" fmla="*/ 216 h 239"/>
                <a:gd name="T48" fmla="*/ 220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0 w 253"/>
                <a:gd name="T55" fmla="*/ 0 h 239"/>
                <a:gd name="T56" fmla="*/ 140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0" y="10"/>
                  </a:moveTo>
                  <a:lnTo>
                    <a:pt x="173" y="19"/>
                  </a:lnTo>
                  <a:lnTo>
                    <a:pt x="173" y="24"/>
                  </a:lnTo>
                  <a:lnTo>
                    <a:pt x="75" y="183"/>
                  </a:lnTo>
                  <a:lnTo>
                    <a:pt x="75" y="19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173" y="52"/>
                  </a:lnTo>
                  <a:lnTo>
                    <a:pt x="173" y="216"/>
                  </a:lnTo>
                  <a:lnTo>
                    <a:pt x="140" y="225"/>
                  </a:lnTo>
                  <a:lnTo>
                    <a:pt x="140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0" y="216"/>
                  </a:lnTo>
                  <a:lnTo>
                    <a:pt x="220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0" y="0"/>
                  </a:lnTo>
                  <a:lnTo>
                    <a:pt x="14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0" name="Freeform 68"/>
            <p:cNvSpPr>
              <a:spLocks/>
            </p:cNvSpPr>
            <p:nvPr/>
          </p:nvSpPr>
          <p:spPr bwMode="auto">
            <a:xfrm>
              <a:off x="7450333" y="812309"/>
              <a:ext cx="94593" cy="123812"/>
            </a:xfrm>
            <a:custGeom>
              <a:avLst/>
              <a:gdLst>
                <a:gd name="T0" fmla="*/ 169 w 183"/>
                <a:gd name="T1" fmla="*/ 169 h 239"/>
                <a:gd name="T2" fmla="*/ 150 w 183"/>
                <a:gd name="T3" fmla="*/ 216 h 239"/>
                <a:gd name="T4" fmla="*/ 80 w 183"/>
                <a:gd name="T5" fmla="*/ 216 h 239"/>
                <a:gd name="T6" fmla="*/ 80 w 183"/>
                <a:gd name="T7" fmla="*/ 117 h 239"/>
                <a:gd name="T8" fmla="*/ 122 w 183"/>
                <a:gd name="T9" fmla="*/ 117 h 239"/>
                <a:gd name="T10" fmla="*/ 132 w 183"/>
                <a:gd name="T11" fmla="*/ 150 h 239"/>
                <a:gd name="T12" fmla="*/ 141 w 183"/>
                <a:gd name="T13" fmla="*/ 150 h 239"/>
                <a:gd name="T14" fmla="*/ 141 w 183"/>
                <a:gd name="T15" fmla="*/ 108 h 239"/>
                <a:gd name="T16" fmla="*/ 141 w 183"/>
                <a:gd name="T17" fmla="*/ 71 h 239"/>
                <a:gd name="T18" fmla="*/ 132 w 183"/>
                <a:gd name="T19" fmla="*/ 71 h 239"/>
                <a:gd name="T20" fmla="*/ 122 w 183"/>
                <a:gd name="T21" fmla="*/ 103 h 239"/>
                <a:gd name="T22" fmla="*/ 80 w 183"/>
                <a:gd name="T23" fmla="*/ 103 h 239"/>
                <a:gd name="T24" fmla="*/ 80 w 183"/>
                <a:gd name="T25" fmla="*/ 24 h 239"/>
                <a:gd name="T26" fmla="*/ 146 w 183"/>
                <a:gd name="T27" fmla="*/ 24 h 239"/>
                <a:gd name="T28" fmla="*/ 160 w 183"/>
                <a:gd name="T29" fmla="*/ 61 h 239"/>
                <a:gd name="T30" fmla="*/ 169 w 183"/>
                <a:gd name="T31" fmla="*/ 61 h 239"/>
                <a:gd name="T32" fmla="*/ 169 w 183"/>
                <a:gd name="T33" fmla="*/ 0 h 239"/>
                <a:gd name="T34" fmla="*/ 0 w 183"/>
                <a:gd name="T35" fmla="*/ 0 h 239"/>
                <a:gd name="T36" fmla="*/ 0 w 183"/>
                <a:gd name="T37" fmla="*/ 10 h 239"/>
                <a:gd name="T38" fmla="*/ 33 w 183"/>
                <a:gd name="T39" fmla="*/ 19 h 239"/>
                <a:gd name="T40" fmla="*/ 33 w 183"/>
                <a:gd name="T41" fmla="*/ 216 h 239"/>
                <a:gd name="T42" fmla="*/ 0 w 183"/>
                <a:gd name="T43" fmla="*/ 225 h 239"/>
                <a:gd name="T44" fmla="*/ 0 w 183"/>
                <a:gd name="T45" fmla="*/ 239 h 239"/>
                <a:gd name="T46" fmla="*/ 174 w 183"/>
                <a:gd name="T47" fmla="*/ 239 h 239"/>
                <a:gd name="T48" fmla="*/ 183 w 183"/>
                <a:gd name="T49" fmla="*/ 169 h 239"/>
                <a:gd name="T50" fmla="*/ 169 w 183"/>
                <a:gd name="T51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239">
                  <a:moveTo>
                    <a:pt x="169" y="169"/>
                  </a:moveTo>
                  <a:lnTo>
                    <a:pt x="150" y="216"/>
                  </a:lnTo>
                  <a:lnTo>
                    <a:pt x="80" y="216"/>
                  </a:lnTo>
                  <a:lnTo>
                    <a:pt x="80" y="117"/>
                  </a:lnTo>
                  <a:lnTo>
                    <a:pt x="122" y="117"/>
                  </a:lnTo>
                  <a:lnTo>
                    <a:pt x="132" y="150"/>
                  </a:lnTo>
                  <a:lnTo>
                    <a:pt x="141" y="150"/>
                  </a:lnTo>
                  <a:lnTo>
                    <a:pt x="141" y="108"/>
                  </a:lnTo>
                  <a:lnTo>
                    <a:pt x="141" y="71"/>
                  </a:lnTo>
                  <a:lnTo>
                    <a:pt x="132" y="71"/>
                  </a:lnTo>
                  <a:lnTo>
                    <a:pt x="122" y="103"/>
                  </a:lnTo>
                  <a:lnTo>
                    <a:pt x="80" y="103"/>
                  </a:lnTo>
                  <a:lnTo>
                    <a:pt x="80" y="24"/>
                  </a:lnTo>
                  <a:lnTo>
                    <a:pt x="146" y="24"/>
                  </a:lnTo>
                  <a:lnTo>
                    <a:pt x="160" y="61"/>
                  </a:lnTo>
                  <a:lnTo>
                    <a:pt x="169" y="61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74" y="239"/>
                  </a:lnTo>
                  <a:lnTo>
                    <a:pt x="183" y="169"/>
                  </a:lnTo>
                  <a:lnTo>
                    <a:pt x="169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1" name="Freeform 69"/>
            <p:cNvSpPr>
              <a:spLocks noEditPoints="1"/>
            </p:cNvSpPr>
            <p:nvPr/>
          </p:nvSpPr>
          <p:spPr bwMode="auto">
            <a:xfrm>
              <a:off x="6671066" y="443121"/>
              <a:ext cx="238735" cy="308406"/>
            </a:xfrm>
            <a:custGeom>
              <a:avLst/>
              <a:gdLst>
                <a:gd name="T0" fmla="*/ 230 w 464"/>
                <a:gd name="T1" fmla="*/ 595 h 595"/>
                <a:gd name="T2" fmla="*/ 431 w 464"/>
                <a:gd name="T3" fmla="*/ 511 h 595"/>
                <a:gd name="T4" fmla="*/ 464 w 464"/>
                <a:gd name="T5" fmla="*/ 65 h 595"/>
                <a:gd name="T6" fmla="*/ 230 w 464"/>
                <a:gd name="T7" fmla="*/ 0 h 595"/>
                <a:gd name="T8" fmla="*/ 117 w 464"/>
                <a:gd name="T9" fmla="*/ 32 h 595"/>
                <a:gd name="T10" fmla="*/ 0 w 464"/>
                <a:gd name="T11" fmla="*/ 65 h 595"/>
                <a:gd name="T12" fmla="*/ 28 w 464"/>
                <a:gd name="T13" fmla="*/ 511 h 595"/>
                <a:gd name="T14" fmla="*/ 117 w 464"/>
                <a:gd name="T15" fmla="*/ 548 h 595"/>
                <a:gd name="T16" fmla="*/ 230 w 464"/>
                <a:gd name="T17" fmla="*/ 595 h 595"/>
                <a:gd name="T18" fmla="*/ 117 w 464"/>
                <a:gd name="T19" fmla="*/ 61 h 595"/>
                <a:gd name="T20" fmla="*/ 117 w 464"/>
                <a:gd name="T21" fmla="*/ 61 h 595"/>
                <a:gd name="T22" fmla="*/ 164 w 464"/>
                <a:gd name="T23" fmla="*/ 46 h 595"/>
                <a:gd name="T24" fmla="*/ 117 w 464"/>
                <a:gd name="T25" fmla="*/ 126 h 595"/>
                <a:gd name="T26" fmla="*/ 75 w 464"/>
                <a:gd name="T27" fmla="*/ 201 h 595"/>
                <a:gd name="T28" fmla="*/ 75 w 464"/>
                <a:gd name="T29" fmla="*/ 145 h 595"/>
                <a:gd name="T30" fmla="*/ 70 w 464"/>
                <a:gd name="T31" fmla="*/ 75 h 595"/>
                <a:gd name="T32" fmla="*/ 117 w 464"/>
                <a:gd name="T33" fmla="*/ 61 h 595"/>
                <a:gd name="T34" fmla="*/ 56 w 464"/>
                <a:gd name="T35" fmla="*/ 492 h 595"/>
                <a:gd name="T36" fmla="*/ 56 w 464"/>
                <a:gd name="T37" fmla="*/ 492 h 595"/>
                <a:gd name="T38" fmla="*/ 37 w 464"/>
                <a:gd name="T39" fmla="*/ 295 h 595"/>
                <a:gd name="T40" fmla="*/ 80 w 464"/>
                <a:gd name="T41" fmla="*/ 300 h 595"/>
                <a:gd name="T42" fmla="*/ 117 w 464"/>
                <a:gd name="T43" fmla="*/ 243 h 595"/>
                <a:gd name="T44" fmla="*/ 164 w 464"/>
                <a:gd name="T45" fmla="*/ 159 h 595"/>
                <a:gd name="T46" fmla="*/ 164 w 464"/>
                <a:gd name="T47" fmla="*/ 211 h 595"/>
                <a:gd name="T48" fmla="*/ 164 w 464"/>
                <a:gd name="T49" fmla="*/ 304 h 595"/>
                <a:gd name="T50" fmla="*/ 230 w 464"/>
                <a:gd name="T51" fmla="*/ 309 h 595"/>
                <a:gd name="T52" fmla="*/ 230 w 464"/>
                <a:gd name="T53" fmla="*/ 28 h 595"/>
                <a:gd name="T54" fmla="*/ 436 w 464"/>
                <a:gd name="T55" fmla="*/ 84 h 595"/>
                <a:gd name="T56" fmla="*/ 422 w 464"/>
                <a:gd name="T57" fmla="*/ 295 h 595"/>
                <a:gd name="T58" fmla="*/ 361 w 464"/>
                <a:gd name="T59" fmla="*/ 300 h 595"/>
                <a:gd name="T60" fmla="*/ 370 w 464"/>
                <a:gd name="T61" fmla="*/ 121 h 595"/>
                <a:gd name="T62" fmla="*/ 300 w 464"/>
                <a:gd name="T63" fmla="*/ 107 h 595"/>
                <a:gd name="T64" fmla="*/ 295 w 464"/>
                <a:gd name="T65" fmla="*/ 304 h 595"/>
                <a:gd name="T66" fmla="*/ 230 w 464"/>
                <a:gd name="T67" fmla="*/ 309 h 595"/>
                <a:gd name="T68" fmla="*/ 230 w 464"/>
                <a:gd name="T69" fmla="*/ 562 h 595"/>
                <a:gd name="T70" fmla="*/ 117 w 464"/>
                <a:gd name="T71" fmla="*/ 520 h 595"/>
                <a:gd name="T72" fmla="*/ 56 w 464"/>
                <a:gd name="T73" fmla="*/ 49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4" h="595">
                  <a:moveTo>
                    <a:pt x="230" y="595"/>
                  </a:moveTo>
                  <a:lnTo>
                    <a:pt x="431" y="511"/>
                  </a:lnTo>
                  <a:lnTo>
                    <a:pt x="464" y="65"/>
                  </a:lnTo>
                  <a:lnTo>
                    <a:pt x="230" y="0"/>
                  </a:lnTo>
                  <a:lnTo>
                    <a:pt x="117" y="32"/>
                  </a:lnTo>
                  <a:lnTo>
                    <a:pt x="0" y="65"/>
                  </a:lnTo>
                  <a:lnTo>
                    <a:pt x="28" y="511"/>
                  </a:lnTo>
                  <a:lnTo>
                    <a:pt x="117" y="548"/>
                  </a:lnTo>
                  <a:lnTo>
                    <a:pt x="230" y="595"/>
                  </a:lnTo>
                  <a:close/>
                  <a:moveTo>
                    <a:pt x="117" y="61"/>
                  </a:moveTo>
                  <a:lnTo>
                    <a:pt x="117" y="61"/>
                  </a:lnTo>
                  <a:lnTo>
                    <a:pt x="164" y="46"/>
                  </a:lnTo>
                  <a:lnTo>
                    <a:pt x="117" y="126"/>
                  </a:lnTo>
                  <a:lnTo>
                    <a:pt x="75" y="201"/>
                  </a:lnTo>
                  <a:lnTo>
                    <a:pt x="75" y="145"/>
                  </a:lnTo>
                  <a:lnTo>
                    <a:pt x="70" y="75"/>
                  </a:lnTo>
                  <a:lnTo>
                    <a:pt x="117" y="61"/>
                  </a:lnTo>
                  <a:close/>
                  <a:moveTo>
                    <a:pt x="56" y="492"/>
                  </a:moveTo>
                  <a:lnTo>
                    <a:pt x="56" y="492"/>
                  </a:lnTo>
                  <a:lnTo>
                    <a:pt x="37" y="295"/>
                  </a:lnTo>
                  <a:lnTo>
                    <a:pt x="80" y="300"/>
                  </a:lnTo>
                  <a:lnTo>
                    <a:pt x="117" y="243"/>
                  </a:lnTo>
                  <a:lnTo>
                    <a:pt x="164" y="159"/>
                  </a:lnTo>
                  <a:lnTo>
                    <a:pt x="164" y="211"/>
                  </a:lnTo>
                  <a:lnTo>
                    <a:pt x="164" y="304"/>
                  </a:lnTo>
                  <a:lnTo>
                    <a:pt x="230" y="309"/>
                  </a:lnTo>
                  <a:lnTo>
                    <a:pt x="230" y="28"/>
                  </a:lnTo>
                  <a:lnTo>
                    <a:pt x="436" y="84"/>
                  </a:lnTo>
                  <a:lnTo>
                    <a:pt x="422" y="295"/>
                  </a:lnTo>
                  <a:lnTo>
                    <a:pt x="361" y="300"/>
                  </a:lnTo>
                  <a:lnTo>
                    <a:pt x="370" y="121"/>
                  </a:lnTo>
                  <a:lnTo>
                    <a:pt x="300" y="107"/>
                  </a:lnTo>
                  <a:lnTo>
                    <a:pt x="295" y="304"/>
                  </a:lnTo>
                  <a:lnTo>
                    <a:pt x="230" y="309"/>
                  </a:lnTo>
                  <a:lnTo>
                    <a:pt x="230" y="562"/>
                  </a:lnTo>
                  <a:lnTo>
                    <a:pt x="117" y="520"/>
                  </a:lnTo>
                  <a:lnTo>
                    <a:pt x="56" y="4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xmlns="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0" name="Слайд think-cell" r:id="rId6" imgW="359" imgH="360" progId="TCLayout.ActiveDocument.1">
                  <p:embed/>
                </p:oleObj>
              </mc:Choice>
              <mc:Fallback>
                <p:oleObj name="Слайд think-cell" r:id="rId6" imgW="359" imgH="360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xmlns="" id="{F28B5AF9-254C-449F-805A-200563AB24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xmlns="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4175545"/>
            <a:ext cx="12192001" cy="1661993"/>
          </a:xfr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1D0DB3"/>
                </a:solidFill>
              </a:rPr>
              <a:t>ДИДАКТИЧЕСКИЕ ВОЗМОЖНОСТИ РЕАЛИЗАЦИИ УМК ПО ТЕХНОЛОГИИ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1D0DB3"/>
                </a:solidFill>
              </a:rPr>
              <a:t>ДЛЯ 5-9 КЛАССОВ НА ОСНОВЕ ОБНОВЛЕННОЙ ПРИМЕРНОЙ ОСНОВНОЙ ОБРАЗОВАТЕЛЬНОЙ ПРОГРАММЫ ОСНОВНОГО ОБЩЕГО ОБРАЗОВАНИЯ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rgbClr val="0070C0"/>
                </a:solidFill>
              </a:rPr>
              <a:t>(авторы: </a:t>
            </a:r>
            <a:r>
              <a:rPr lang="ru-RU" b="1" dirty="0" err="1">
                <a:solidFill>
                  <a:srgbClr val="0070C0"/>
                </a:solidFill>
              </a:rPr>
              <a:t>Глозман</a:t>
            </a:r>
            <a:r>
              <a:rPr lang="ru-RU" b="1" dirty="0">
                <a:solidFill>
                  <a:srgbClr val="0070C0"/>
                </a:solidFill>
              </a:rPr>
              <a:t> Е.С., </a:t>
            </a:r>
            <a:r>
              <a:rPr lang="ru-RU" b="1" dirty="0" err="1">
                <a:solidFill>
                  <a:srgbClr val="0070C0"/>
                </a:solidFill>
              </a:rPr>
              <a:t>Хотунцев</a:t>
            </a:r>
            <a:r>
              <a:rPr lang="ru-RU" b="1" dirty="0">
                <a:solidFill>
                  <a:srgbClr val="0070C0"/>
                </a:solidFill>
              </a:rPr>
              <a:t> Ю.Л., Кожина О.А. и др.) </a:t>
            </a: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9254339" y="1860330"/>
            <a:ext cx="1023938" cy="336550"/>
            <a:chOff x="8812213" y="4892675"/>
            <a:chExt cx="1023938" cy="336550"/>
          </a:xfrm>
        </p:grpSpPr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8812213" y="4892675"/>
              <a:ext cx="215900" cy="331788"/>
            </a:xfrm>
            <a:custGeom>
              <a:avLst/>
              <a:gdLst>
                <a:gd name="T0" fmla="*/ 137 w 592"/>
                <a:gd name="T1" fmla="*/ 34 h 904"/>
                <a:gd name="T2" fmla="*/ 126 w 592"/>
                <a:gd name="T3" fmla="*/ 55 h 904"/>
                <a:gd name="T4" fmla="*/ 133 w 592"/>
                <a:gd name="T5" fmla="*/ 81 h 904"/>
                <a:gd name="T6" fmla="*/ 146 w 592"/>
                <a:gd name="T7" fmla="*/ 112 h 904"/>
                <a:gd name="T8" fmla="*/ 138 w 592"/>
                <a:gd name="T9" fmla="*/ 135 h 904"/>
                <a:gd name="T10" fmla="*/ 57 w 592"/>
                <a:gd name="T11" fmla="*/ 176 h 904"/>
                <a:gd name="T12" fmla="*/ 42 w 592"/>
                <a:gd name="T13" fmla="*/ 191 h 904"/>
                <a:gd name="T14" fmla="*/ 23 w 592"/>
                <a:gd name="T15" fmla="*/ 240 h 904"/>
                <a:gd name="T16" fmla="*/ 6 w 592"/>
                <a:gd name="T17" fmla="*/ 292 h 904"/>
                <a:gd name="T18" fmla="*/ 7 w 592"/>
                <a:gd name="T19" fmla="*/ 326 h 904"/>
                <a:gd name="T20" fmla="*/ 21 w 592"/>
                <a:gd name="T21" fmla="*/ 371 h 904"/>
                <a:gd name="T22" fmla="*/ 14 w 592"/>
                <a:gd name="T23" fmla="*/ 421 h 904"/>
                <a:gd name="T24" fmla="*/ 175 w 592"/>
                <a:gd name="T25" fmla="*/ 620 h 904"/>
                <a:gd name="T26" fmla="*/ 208 w 592"/>
                <a:gd name="T27" fmla="*/ 661 h 904"/>
                <a:gd name="T28" fmla="*/ 70 w 592"/>
                <a:gd name="T29" fmla="*/ 666 h 904"/>
                <a:gd name="T30" fmla="*/ 86 w 592"/>
                <a:gd name="T31" fmla="*/ 709 h 904"/>
                <a:gd name="T32" fmla="*/ 14 w 592"/>
                <a:gd name="T33" fmla="*/ 768 h 904"/>
                <a:gd name="T34" fmla="*/ 205 w 592"/>
                <a:gd name="T35" fmla="*/ 745 h 904"/>
                <a:gd name="T36" fmla="*/ 275 w 592"/>
                <a:gd name="T37" fmla="*/ 787 h 904"/>
                <a:gd name="T38" fmla="*/ 275 w 592"/>
                <a:gd name="T39" fmla="*/ 756 h 904"/>
                <a:gd name="T40" fmla="*/ 288 w 592"/>
                <a:gd name="T41" fmla="*/ 764 h 904"/>
                <a:gd name="T42" fmla="*/ 295 w 592"/>
                <a:gd name="T43" fmla="*/ 803 h 904"/>
                <a:gd name="T44" fmla="*/ 287 w 592"/>
                <a:gd name="T45" fmla="*/ 846 h 904"/>
                <a:gd name="T46" fmla="*/ 316 w 592"/>
                <a:gd name="T47" fmla="*/ 867 h 904"/>
                <a:gd name="T48" fmla="*/ 334 w 592"/>
                <a:gd name="T49" fmla="*/ 892 h 904"/>
                <a:gd name="T50" fmla="*/ 389 w 592"/>
                <a:gd name="T51" fmla="*/ 898 h 904"/>
                <a:gd name="T52" fmla="*/ 375 w 592"/>
                <a:gd name="T53" fmla="*/ 852 h 904"/>
                <a:gd name="T54" fmla="*/ 340 w 592"/>
                <a:gd name="T55" fmla="*/ 764 h 904"/>
                <a:gd name="T56" fmla="*/ 352 w 592"/>
                <a:gd name="T57" fmla="*/ 756 h 904"/>
                <a:gd name="T58" fmla="*/ 436 w 592"/>
                <a:gd name="T59" fmla="*/ 745 h 904"/>
                <a:gd name="T60" fmla="*/ 352 w 592"/>
                <a:gd name="T61" fmla="*/ 702 h 904"/>
                <a:gd name="T62" fmla="*/ 400 w 592"/>
                <a:gd name="T63" fmla="*/ 655 h 904"/>
                <a:gd name="T64" fmla="*/ 425 w 592"/>
                <a:gd name="T65" fmla="*/ 657 h 904"/>
                <a:gd name="T66" fmla="*/ 448 w 592"/>
                <a:gd name="T67" fmla="*/ 734 h 904"/>
                <a:gd name="T68" fmla="*/ 459 w 592"/>
                <a:gd name="T69" fmla="*/ 759 h 904"/>
                <a:gd name="T70" fmla="*/ 494 w 592"/>
                <a:gd name="T71" fmla="*/ 759 h 904"/>
                <a:gd name="T72" fmla="*/ 581 w 592"/>
                <a:gd name="T73" fmla="*/ 741 h 904"/>
                <a:gd name="T74" fmla="*/ 591 w 592"/>
                <a:gd name="T75" fmla="*/ 730 h 904"/>
                <a:gd name="T76" fmla="*/ 548 w 592"/>
                <a:gd name="T77" fmla="*/ 707 h 904"/>
                <a:gd name="T78" fmla="*/ 452 w 592"/>
                <a:gd name="T79" fmla="*/ 623 h 904"/>
                <a:gd name="T80" fmla="*/ 466 w 592"/>
                <a:gd name="T81" fmla="*/ 585 h 904"/>
                <a:gd name="T82" fmla="*/ 387 w 592"/>
                <a:gd name="T83" fmla="*/ 415 h 904"/>
                <a:gd name="T84" fmla="*/ 370 w 592"/>
                <a:gd name="T85" fmla="*/ 380 h 904"/>
                <a:gd name="T86" fmla="*/ 377 w 592"/>
                <a:gd name="T87" fmla="*/ 358 h 904"/>
                <a:gd name="T88" fmla="*/ 356 w 592"/>
                <a:gd name="T89" fmla="*/ 310 h 904"/>
                <a:gd name="T90" fmla="*/ 325 w 592"/>
                <a:gd name="T91" fmla="*/ 254 h 904"/>
                <a:gd name="T92" fmla="*/ 291 w 592"/>
                <a:gd name="T93" fmla="*/ 186 h 904"/>
                <a:gd name="T94" fmla="*/ 277 w 592"/>
                <a:gd name="T95" fmla="*/ 176 h 904"/>
                <a:gd name="T96" fmla="*/ 211 w 592"/>
                <a:gd name="T97" fmla="*/ 153 h 904"/>
                <a:gd name="T98" fmla="*/ 218 w 592"/>
                <a:gd name="T99" fmla="*/ 140 h 904"/>
                <a:gd name="T100" fmla="*/ 232 w 592"/>
                <a:gd name="T101" fmla="*/ 109 h 904"/>
                <a:gd name="T102" fmla="*/ 239 w 592"/>
                <a:gd name="T103" fmla="*/ 95 h 904"/>
                <a:gd name="T104" fmla="*/ 235 w 592"/>
                <a:gd name="T105" fmla="*/ 74 h 904"/>
                <a:gd name="T106" fmla="*/ 244 w 592"/>
                <a:gd name="T107" fmla="*/ 46 h 904"/>
                <a:gd name="T108" fmla="*/ 234 w 592"/>
                <a:gd name="T109" fmla="*/ 18 h 904"/>
                <a:gd name="T110" fmla="*/ 218 w 592"/>
                <a:gd name="T111" fmla="*/ 11 h 904"/>
                <a:gd name="T112" fmla="*/ 202 w 592"/>
                <a:gd name="T113" fmla="*/ 0 h 904"/>
                <a:gd name="T114" fmla="*/ 163 w 592"/>
                <a:gd name="T115" fmla="*/ 11 h 904"/>
                <a:gd name="T116" fmla="*/ 258 w 592"/>
                <a:gd name="T117" fmla="*/ 620 h 904"/>
                <a:gd name="T118" fmla="*/ 237 w 592"/>
                <a:gd name="T119" fmla="*/ 678 h 904"/>
                <a:gd name="T120" fmla="*/ 227 w 592"/>
                <a:gd name="T121" fmla="*/ 645 h 904"/>
                <a:gd name="T122" fmla="*/ 231 w 592"/>
                <a:gd name="T123" fmla="*/ 9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2" h="904">
                  <a:moveTo>
                    <a:pt x="163" y="11"/>
                  </a:moveTo>
                  <a:cubicBezTo>
                    <a:pt x="161" y="13"/>
                    <a:pt x="157" y="13"/>
                    <a:pt x="155" y="15"/>
                  </a:cubicBezTo>
                  <a:cubicBezTo>
                    <a:pt x="149" y="21"/>
                    <a:pt x="142" y="27"/>
                    <a:pt x="137" y="34"/>
                  </a:cubicBezTo>
                  <a:cubicBezTo>
                    <a:pt x="137" y="34"/>
                    <a:pt x="132" y="39"/>
                    <a:pt x="133" y="39"/>
                  </a:cubicBezTo>
                  <a:cubicBezTo>
                    <a:pt x="128" y="39"/>
                    <a:pt x="129" y="47"/>
                    <a:pt x="128" y="50"/>
                  </a:cubicBezTo>
                  <a:cubicBezTo>
                    <a:pt x="127" y="52"/>
                    <a:pt x="126" y="53"/>
                    <a:pt x="126" y="55"/>
                  </a:cubicBezTo>
                  <a:cubicBezTo>
                    <a:pt x="126" y="57"/>
                    <a:pt x="126" y="60"/>
                    <a:pt x="127" y="62"/>
                  </a:cubicBezTo>
                  <a:cubicBezTo>
                    <a:pt x="127" y="65"/>
                    <a:pt x="127" y="69"/>
                    <a:pt x="128" y="72"/>
                  </a:cubicBezTo>
                  <a:cubicBezTo>
                    <a:pt x="130" y="75"/>
                    <a:pt x="132" y="78"/>
                    <a:pt x="133" y="81"/>
                  </a:cubicBezTo>
                  <a:cubicBezTo>
                    <a:pt x="133" y="84"/>
                    <a:pt x="133" y="88"/>
                    <a:pt x="133" y="92"/>
                  </a:cubicBezTo>
                  <a:cubicBezTo>
                    <a:pt x="134" y="94"/>
                    <a:pt x="134" y="96"/>
                    <a:pt x="135" y="97"/>
                  </a:cubicBezTo>
                  <a:cubicBezTo>
                    <a:pt x="138" y="103"/>
                    <a:pt x="148" y="105"/>
                    <a:pt x="146" y="112"/>
                  </a:cubicBezTo>
                  <a:cubicBezTo>
                    <a:pt x="145" y="118"/>
                    <a:pt x="148" y="125"/>
                    <a:pt x="145" y="130"/>
                  </a:cubicBezTo>
                  <a:cubicBezTo>
                    <a:pt x="144" y="131"/>
                    <a:pt x="143" y="132"/>
                    <a:pt x="142" y="133"/>
                  </a:cubicBezTo>
                  <a:cubicBezTo>
                    <a:pt x="140" y="134"/>
                    <a:pt x="139" y="134"/>
                    <a:pt x="138" y="135"/>
                  </a:cubicBezTo>
                  <a:cubicBezTo>
                    <a:pt x="135" y="138"/>
                    <a:pt x="129" y="149"/>
                    <a:pt x="128" y="153"/>
                  </a:cubicBezTo>
                  <a:cubicBezTo>
                    <a:pt x="126" y="157"/>
                    <a:pt x="125" y="161"/>
                    <a:pt x="121" y="162"/>
                  </a:cubicBezTo>
                  <a:cubicBezTo>
                    <a:pt x="101" y="168"/>
                    <a:pt x="78" y="171"/>
                    <a:pt x="57" y="176"/>
                  </a:cubicBezTo>
                  <a:cubicBezTo>
                    <a:pt x="54" y="177"/>
                    <a:pt x="52" y="179"/>
                    <a:pt x="49" y="181"/>
                  </a:cubicBezTo>
                  <a:cubicBezTo>
                    <a:pt x="47" y="183"/>
                    <a:pt x="45" y="185"/>
                    <a:pt x="43" y="188"/>
                  </a:cubicBezTo>
                  <a:cubicBezTo>
                    <a:pt x="43" y="188"/>
                    <a:pt x="42" y="191"/>
                    <a:pt x="42" y="191"/>
                  </a:cubicBezTo>
                  <a:lnTo>
                    <a:pt x="24" y="192"/>
                  </a:lnTo>
                  <a:lnTo>
                    <a:pt x="27" y="224"/>
                  </a:lnTo>
                  <a:cubicBezTo>
                    <a:pt x="24" y="230"/>
                    <a:pt x="24" y="235"/>
                    <a:pt x="23" y="240"/>
                  </a:cubicBezTo>
                  <a:cubicBezTo>
                    <a:pt x="21" y="248"/>
                    <a:pt x="19" y="256"/>
                    <a:pt x="18" y="264"/>
                  </a:cubicBezTo>
                  <a:cubicBezTo>
                    <a:pt x="16" y="272"/>
                    <a:pt x="16" y="280"/>
                    <a:pt x="11" y="287"/>
                  </a:cubicBezTo>
                  <a:cubicBezTo>
                    <a:pt x="10" y="289"/>
                    <a:pt x="7" y="290"/>
                    <a:pt x="6" y="292"/>
                  </a:cubicBezTo>
                  <a:cubicBezTo>
                    <a:pt x="6" y="295"/>
                    <a:pt x="4" y="298"/>
                    <a:pt x="6" y="302"/>
                  </a:cubicBezTo>
                  <a:cubicBezTo>
                    <a:pt x="7" y="305"/>
                    <a:pt x="10" y="307"/>
                    <a:pt x="11" y="310"/>
                  </a:cubicBezTo>
                  <a:cubicBezTo>
                    <a:pt x="11" y="315"/>
                    <a:pt x="8" y="321"/>
                    <a:pt x="7" y="326"/>
                  </a:cubicBezTo>
                  <a:cubicBezTo>
                    <a:pt x="3" y="339"/>
                    <a:pt x="0" y="357"/>
                    <a:pt x="17" y="363"/>
                  </a:cubicBezTo>
                  <a:cubicBezTo>
                    <a:pt x="20" y="364"/>
                    <a:pt x="23" y="366"/>
                    <a:pt x="22" y="369"/>
                  </a:cubicBezTo>
                  <a:cubicBezTo>
                    <a:pt x="22" y="370"/>
                    <a:pt x="21" y="371"/>
                    <a:pt x="21" y="371"/>
                  </a:cubicBezTo>
                  <a:cubicBezTo>
                    <a:pt x="20" y="377"/>
                    <a:pt x="24" y="384"/>
                    <a:pt x="24" y="384"/>
                  </a:cubicBezTo>
                  <a:lnTo>
                    <a:pt x="13" y="388"/>
                  </a:lnTo>
                  <a:lnTo>
                    <a:pt x="14" y="421"/>
                  </a:lnTo>
                  <a:lnTo>
                    <a:pt x="33" y="421"/>
                  </a:lnTo>
                  <a:cubicBezTo>
                    <a:pt x="37" y="428"/>
                    <a:pt x="56" y="616"/>
                    <a:pt x="61" y="622"/>
                  </a:cubicBezTo>
                  <a:cubicBezTo>
                    <a:pt x="99" y="621"/>
                    <a:pt x="175" y="620"/>
                    <a:pt x="175" y="620"/>
                  </a:cubicBezTo>
                  <a:cubicBezTo>
                    <a:pt x="175" y="620"/>
                    <a:pt x="182" y="642"/>
                    <a:pt x="184" y="644"/>
                  </a:cubicBezTo>
                  <a:lnTo>
                    <a:pt x="209" y="645"/>
                  </a:lnTo>
                  <a:lnTo>
                    <a:pt x="208" y="661"/>
                  </a:lnTo>
                  <a:lnTo>
                    <a:pt x="200" y="661"/>
                  </a:lnTo>
                  <a:cubicBezTo>
                    <a:pt x="200" y="661"/>
                    <a:pt x="199" y="678"/>
                    <a:pt x="197" y="680"/>
                  </a:cubicBezTo>
                  <a:cubicBezTo>
                    <a:pt x="197" y="681"/>
                    <a:pt x="70" y="666"/>
                    <a:pt x="70" y="666"/>
                  </a:cubicBezTo>
                  <a:cubicBezTo>
                    <a:pt x="65" y="665"/>
                    <a:pt x="52" y="677"/>
                    <a:pt x="47" y="679"/>
                  </a:cubicBezTo>
                  <a:lnTo>
                    <a:pt x="47" y="699"/>
                  </a:lnTo>
                  <a:lnTo>
                    <a:pt x="86" y="709"/>
                  </a:lnTo>
                  <a:cubicBezTo>
                    <a:pt x="86" y="709"/>
                    <a:pt x="14" y="730"/>
                    <a:pt x="0" y="734"/>
                  </a:cubicBezTo>
                  <a:lnTo>
                    <a:pt x="0" y="761"/>
                  </a:lnTo>
                  <a:lnTo>
                    <a:pt x="14" y="768"/>
                  </a:lnTo>
                  <a:lnTo>
                    <a:pt x="196" y="743"/>
                  </a:lnTo>
                  <a:cubicBezTo>
                    <a:pt x="196" y="743"/>
                    <a:pt x="198" y="742"/>
                    <a:pt x="199" y="742"/>
                  </a:cubicBezTo>
                  <a:cubicBezTo>
                    <a:pt x="202" y="742"/>
                    <a:pt x="205" y="745"/>
                    <a:pt x="205" y="745"/>
                  </a:cubicBezTo>
                  <a:lnTo>
                    <a:pt x="246" y="808"/>
                  </a:lnTo>
                  <a:lnTo>
                    <a:pt x="273" y="807"/>
                  </a:lnTo>
                  <a:cubicBezTo>
                    <a:pt x="273" y="807"/>
                    <a:pt x="276" y="793"/>
                    <a:pt x="275" y="787"/>
                  </a:cubicBezTo>
                  <a:cubicBezTo>
                    <a:pt x="270" y="772"/>
                    <a:pt x="255" y="740"/>
                    <a:pt x="255" y="740"/>
                  </a:cubicBezTo>
                  <a:lnTo>
                    <a:pt x="273" y="741"/>
                  </a:lnTo>
                  <a:lnTo>
                    <a:pt x="275" y="756"/>
                  </a:lnTo>
                  <a:cubicBezTo>
                    <a:pt x="275" y="756"/>
                    <a:pt x="279" y="760"/>
                    <a:pt x="281" y="760"/>
                  </a:cubicBezTo>
                  <a:cubicBezTo>
                    <a:pt x="281" y="761"/>
                    <a:pt x="284" y="762"/>
                    <a:pt x="284" y="762"/>
                  </a:cubicBezTo>
                  <a:cubicBezTo>
                    <a:pt x="284" y="762"/>
                    <a:pt x="288" y="763"/>
                    <a:pt x="288" y="764"/>
                  </a:cubicBezTo>
                  <a:cubicBezTo>
                    <a:pt x="291" y="764"/>
                    <a:pt x="293" y="766"/>
                    <a:pt x="293" y="766"/>
                  </a:cubicBezTo>
                  <a:cubicBezTo>
                    <a:pt x="293" y="766"/>
                    <a:pt x="294" y="781"/>
                    <a:pt x="294" y="785"/>
                  </a:cubicBezTo>
                  <a:cubicBezTo>
                    <a:pt x="295" y="791"/>
                    <a:pt x="296" y="797"/>
                    <a:pt x="295" y="803"/>
                  </a:cubicBezTo>
                  <a:cubicBezTo>
                    <a:pt x="293" y="808"/>
                    <a:pt x="289" y="812"/>
                    <a:pt x="288" y="818"/>
                  </a:cubicBezTo>
                  <a:cubicBezTo>
                    <a:pt x="287" y="822"/>
                    <a:pt x="287" y="826"/>
                    <a:pt x="287" y="831"/>
                  </a:cubicBezTo>
                  <a:cubicBezTo>
                    <a:pt x="287" y="836"/>
                    <a:pt x="286" y="841"/>
                    <a:pt x="287" y="846"/>
                  </a:cubicBezTo>
                  <a:cubicBezTo>
                    <a:pt x="287" y="851"/>
                    <a:pt x="288" y="856"/>
                    <a:pt x="290" y="860"/>
                  </a:cubicBezTo>
                  <a:cubicBezTo>
                    <a:pt x="292" y="863"/>
                    <a:pt x="293" y="865"/>
                    <a:pt x="295" y="866"/>
                  </a:cubicBezTo>
                  <a:cubicBezTo>
                    <a:pt x="297" y="867"/>
                    <a:pt x="311" y="871"/>
                    <a:pt x="316" y="867"/>
                  </a:cubicBezTo>
                  <a:cubicBezTo>
                    <a:pt x="318" y="866"/>
                    <a:pt x="318" y="870"/>
                    <a:pt x="319" y="870"/>
                  </a:cubicBezTo>
                  <a:cubicBezTo>
                    <a:pt x="321" y="872"/>
                    <a:pt x="323" y="877"/>
                    <a:pt x="325" y="880"/>
                  </a:cubicBezTo>
                  <a:cubicBezTo>
                    <a:pt x="328" y="884"/>
                    <a:pt x="331" y="888"/>
                    <a:pt x="334" y="892"/>
                  </a:cubicBezTo>
                  <a:cubicBezTo>
                    <a:pt x="337" y="895"/>
                    <a:pt x="341" y="896"/>
                    <a:pt x="344" y="898"/>
                  </a:cubicBezTo>
                  <a:cubicBezTo>
                    <a:pt x="354" y="904"/>
                    <a:pt x="368" y="901"/>
                    <a:pt x="379" y="901"/>
                  </a:cubicBezTo>
                  <a:cubicBezTo>
                    <a:pt x="383" y="901"/>
                    <a:pt x="385" y="899"/>
                    <a:pt x="389" y="898"/>
                  </a:cubicBezTo>
                  <a:cubicBezTo>
                    <a:pt x="391" y="895"/>
                    <a:pt x="393" y="894"/>
                    <a:pt x="394" y="890"/>
                  </a:cubicBezTo>
                  <a:cubicBezTo>
                    <a:pt x="395" y="881"/>
                    <a:pt x="391" y="871"/>
                    <a:pt x="386" y="864"/>
                  </a:cubicBezTo>
                  <a:cubicBezTo>
                    <a:pt x="383" y="859"/>
                    <a:pt x="378" y="857"/>
                    <a:pt x="375" y="852"/>
                  </a:cubicBezTo>
                  <a:cubicBezTo>
                    <a:pt x="368" y="843"/>
                    <a:pt x="362" y="833"/>
                    <a:pt x="354" y="823"/>
                  </a:cubicBezTo>
                  <a:cubicBezTo>
                    <a:pt x="342" y="808"/>
                    <a:pt x="338" y="797"/>
                    <a:pt x="339" y="777"/>
                  </a:cubicBezTo>
                  <a:cubicBezTo>
                    <a:pt x="339" y="775"/>
                    <a:pt x="338" y="766"/>
                    <a:pt x="340" y="764"/>
                  </a:cubicBezTo>
                  <a:cubicBezTo>
                    <a:pt x="342" y="762"/>
                    <a:pt x="345" y="761"/>
                    <a:pt x="348" y="760"/>
                  </a:cubicBezTo>
                  <a:cubicBezTo>
                    <a:pt x="349" y="760"/>
                    <a:pt x="350" y="759"/>
                    <a:pt x="350" y="758"/>
                  </a:cubicBezTo>
                  <a:cubicBezTo>
                    <a:pt x="350" y="759"/>
                    <a:pt x="352" y="756"/>
                    <a:pt x="352" y="756"/>
                  </a:cubicBezTo>
                  <a:cubicBezTo>
                    <a:pt x="352" y="752"/>
                    <a:pt x="352" y="747"/>
                    <a:pt x="352" y="743"/>
                  </a:cubicBezTo>
                  <a:lnTo>
                    <a:pt x="422" y="751"/>
                  </a:lnTo>
                  <a:cubicBezTo>
                    <a:pt x="422" y="751"/>
                    <a:pt x="435" y="745"/>
                    <a:pt x="436" y="745"/>
                  </a:cubicBezTo>
                  <a:lnTo>
                    <a:pt x="436" y="724"/>
                  </a:lnTo>
                  <a:cubicBezTo>
                    <a:pt x="435" y="724"/>
                    <a:pt x="435" y="721"/>
                    <a:pt x="433" y="722"/>
                  </a:cubicBezTo>
                  <a:cubicBezTo>
                    <a:pt x="432" y="722"/>
                    <a:pt x="353" y="703"/>
                    <a:pt x="352" y="702"/>
                  </a:cubicBezTo>
                  <a:cubicBezTo>
                    <a:pt x="352" y="702"/>
                    <a:pt x="355" y="630"/>
                    <a:pt x="355" y="617"/>
                  </a:cubicBezTo>
                  <a:cubicBezTo>
                    <a:pt x="362" y="619"/>
                    <a:pt x="375" y="613"/>
                    <a:pt x="376" y="622"/>
                  </a:cubicBezTo>
                  <a:cubicBezTo>
                    <a:pt x="377" y="626"/>
                    <a:pt x="397" y="652"/>
                    <a:pt x="400" y="655"/>
                  </a:cubicBezTo>
                  <a:cubicBezTo>
                    <a:pt x="401" y="655"/>
                    <a:pt x="414" y="650"/>
                    <a:pt x="419" y="648"/>
                  </a:cubicBezTo>
                  <a:lnTo>
                    <a:pt x="421" y="650"/>
                  </a:lnTo>
                  <a:cubicBezTo>
                    <a:pt x="422" y="651"/>
                    <a:pt x="424" y="656"/>
                    <a:pt x="425" y="657"/>
                  </a:cubicBezTo>
                  <a:cubicBezTo>
                    <a:pt x="430" y="664"/>
                    <a:pt x="435" y="671"/>
                    <a:pt x="437" y="680"/>
                  </a:cubicBezTo>
                  <a:cubicBezTo>
                    <a:pt x="438" y="684"/>
                    <a:pt x="442" y="687"/>
                    <a:pt x="444" y="691"/>
                  </a:cubicBezTo>
                  <a:cubicBezTo>
                    <a:pt x="450" y="703"/>
                    <a:pt x="445" y="722"/>
                    <a:pt x="448" y="734"/>
                  </a:cubicBezTo>
                  <a:cubicBezTo>
                    <a:pt x="449" y="740"/>
                    <a:pt x="451" y="745"/>
                    <a:pt x="453" y="751"/>
                  </a:cubicBezTo>
                  <a:cubicBezTo>
                    <a:pt x="454" y="752"/>
                    <a:pt x="454" y="754"/>
                    <a:pt x="454" y="755"/>
                  </a:cubicBezTo>
                  <a:cubicBezTo>
                    <a:pt x="455" y="756"/>
                    <a:pt x="458" y="757"/>
                    <a:pt x="459" y="759"/>
                  </a:cubicBezTo>
                  <a:cubicBezTo>
                    <a:pt x="463" y="764"/>
                    <a:pt x="468" y="764"/>
                    <a:pt x="474" y="765"/>
                  </a:cubicBezTo>
                  <a:cubicBezTo>
                    <a:pt x="477" y="767"/>
                    <a:pt x="481" y="768"/>
                    <a:pt x="484" y="767"/>
                  </a:cubicBezTo>
                  <a:cubicBezTo>
                    <a:pt x="485" y="766"/>
                    <a:pt x="493" y="759"/>
                    <a:pt x="494" y="759"/>
                  </a:cubicBezTo>
                  <a:cubicBezTo>
                    <a:pt x="494" y="759"/>
                    <a:pt x="506" y="763"/>
                    <a:pt x="508" y="764"/>
                  </a:cubicBezTo>
                  <a:cubicBezTo>
                    <a:pt x="511" y="764"/>
                    <a:pt x="515" y="765"/>
                    <a:pt x="519" y="765"/>
                  </a:cubicBezTo>
                  <a:cubicBezTo>
                    <a:pt x="543" y="766"/>
                    <a:pt x="562" y="754"/>
                    <a:pt x="581" y="741"/>
                  </a:cubicBezTo>
                  <a:cubicBezTo>
                    <a:pt x="583" y="739"/>
                    <a:pt x="585" y="738"/>
                    <a:pt x="587" y="736"/>
                  </a:cubicBezTo>
                  <a:cubicBezTo>
                    <a:pt x="587" y="735"/>
                    <a:pt x="588" y="734"/>
                    <a:pt x="589" y="733"/>
                  </a:cubicBezTo>
                  <a:cubicBezTo>
                    <a:pt x="589" y="732"/>
                    <a:pt x="591" y="731"/>
                    <a:pt x="591" y="730"/>
                  </a:cubicBezTo>
                  <a:cubicBezTo>
                    <a:pt x="592" y="727"/>
                    <a:pt x="592" y="725"/>
                    <a:pt x="590" y="723"/>
                  </a:cubicBezTo>
                  <a:cubicBezTo>
                    <a:pt x="589" y="721"/>
                    <a:pt x="587" y="717"/>
                    <a:pt x="585" y="716"/>
                  </a:cubicBezTo>
                  <a:cubicBezTo>
                    <a:pt x="577" y="709"/>
                    <a:pt x="558" y="711"/>
                    <a:pt x="548" y="707"/>
                  </a:cubicBezTo>
                  <a:cubicBezTo>
                    <a:pt x="536" y="704"/>
                    <a:pt x="525" y="698"/>
                    <a:pt x="515" y="691"/>
                  </a:cubicBezTo>
                  <a:cubicBezTo>
                    <a:pt x="495" y="677"/>
                    <a:pt x="479" y="657"/>
                    <a:pt x="464" y="639"/>
                  </a:cubicBezTo>
                  <a:cubicBezTo>
                    <a:pt x="460" y="634"/>
                    <a:pt x="455" y="629"/>
                    <a:pt x="452" y="623"/>
                  </a:cubicBezTo>
                  <a:cubicBezTo>
                    <a:pt x="450" y="620"/>
                    <a:pt x="450" y="617"/>
                    <a:pt x="450" y="617"/>
                  </a:cubicBezTo>
                  <a:cubicBezTo>
                    <a:pt x="450" y="617"/>
                    <a:pt x="455" y="609"/>
                    <a:pt x="458" y="603"/>
                  </a:cubicBezTo>
                  <a:cubicBezTo>
                    <a:pt x="461" y="597"/>
                    <a:pt x="464" y="591"/>
                    <a:pt x="466" y="585"/>
                  </a:cubicBezTo>
                  <a:cubicBezTo>
                    <a:pt x="466" y="584"/>
                    <a:pt x="468" y="575"/>
                    <a:pt x="469" y="575"/>
                  </a:cubicBezTo>
                  <a:cubicBezTo>
                    <a:pt x="468" y="574"/>
                    <a:pt x="382" y="468"/>
                    <a:pt x="382" y="468"/>
                  </a:cubicBezTo>
                  <a:cubicBezTo>
                    <a:pt x="382" y="468"/>
                    <a:pt x="386" y="416"/>
                    <a:pt x="387" y="415"/>
                  </a:cubicBezTo>
                  <a:cubicBezTo>
                    <a:pt x="398" y="415"/>
                    <a:pt x="420" y="414"/>
                    <a:pt x="421" y="413"/>
                  </a:cubicBezTo>
                  <a:cubicBezTo>
                    <a:pt x="421" y="413"/>
                    <a:pt x="420" y="383"/>
                    <a:pt x="419" y="380"/>
                  </a:cubicBezTo>
                  <a:lnTo>
                    <a:pt x="370" y="380"/>
                  </a:lnTo>
                  <a:cubicBezTo>
                    <a:pt x="372" y="377"/>
                    <a:pt x="372" y="374"/>
                    <a:pt x="373" y="371"/>
                  </a:cubicBezTo>
                  <a:cubicBezTo>
                    <a:pt x="375" y="369"/>
                    <a:pt x="377" y="366"/>
                    <a:pt x="378" y="363"/>
                  </a:cubicBezTo>
                  <a:cubicBezTo>
                    <a:pt x="378" y="362"/>
                    <a:pt x="377" y="359"/>
                    <a:pt x="377" y="358"/>
                  </a:cubicBezTo>
                  <a:cubicBezTo>
                    <a:pt x="377" y="347"/>
                    <a:pt x="373" y="338"/>
                    <a:pt x="370" y="327"/>
                  </a:cubicBezTo>
                  <a:cubicBezTo>
                    <a:pt x="369" y="323"/>
                    <a:pt x="365" y="317"/>
                    <a:pt x="362" y="315"/>
                  </a:cubicBezTo>
                  <a:cubicBezTo>
                    <a:pt x="360" y="313"/>
                    <a:pt x="357" y="312"/>
                    <a:pt x="356" y="310"/>
                  </a:cubicBezTo>
                  <a:cubicBezTo>
                    <a:pt x="351" y="302"/>
                    <a:pt x="350" y="292"/>
                    <a:pt x="346" y="284"/>
                  </a:cubicBezTo>
                  <a:cubicBezTo>
                    <a:pt x="342" y="276"/>
                    <a:pt x="336" y="268"/>
                    <a:pt x="330" y="262"/>
                  </a:cubicBezTo>
                  <a:cubicBezTo>
                    <a:pt x="328" y="260"/>
                    <a:pt x="327" y="256"/>
                    <a:pt x="325" y="254"/>
                  </a:cubicBezTo>
                  <a:cubicBezTo>
                    <a:pt x="323" y="251"/>
                    <a:pt x="321" y="247"/>
                    <a:pt x="321" y="247"/>
                  </a:cubicBezTo>
                  <a:cubicBezTo>
                    <a:pt x="321" y="247"/>
                    <a:pt x="325" y="186"/>
                    <a:pt x="323" y="186"/>
                  </a:cubicBezTo>
                  <a:lnTo>
                    <a:pt x="291" y="186"/>
                  </a:lnTo>
                  <a:lnTo>
                    <a:pt x="286" y="181"/>
                  </a:lnTo>
                  <a:cubicBezTo>
                    <a:pt x="286" y="180"/>
                    <a:pt x="283" y="179"/>
                    <a:pt x="282" y="178"/>
                  </a:cubicBezTo>
                  <a:cubicBezTo>
                    <a:pt x="280" y="177"/>
                    <a:pt x="279" y="177"/>
                    <a:pt x="277" y="176"/>
                  </a:cubicBezTo>
                  <a:cubicBezTo>
                    <a:pt x="257" y="172"/>
                    <a:pt x="237" y="168"/>
                    <a:pt x="217" y="164"/>
                  </a:cubicBezTo>
                  <a:cubicBezTo>
                    <a:pt x="216" y="164"/>
                    <a:pt x="210" y="161"/>
                    <a:pt x="211" y="159"/>
                  </a:cubicBezTo>
                  <a:cubicBezTo>
                    <a:pt x="211" y="157"/>
                    <a:pt x="210" y="155"/>
                    <a:pt x="211" y="153"/>
                  </a:cubicBezTo>
                  <a:cubicBezTo>
                    <a:pt x="211" y="153"/>
                    <a:pt x="212" y="150"/>
                    <a:pt x="212" y="149"/>
                  </a:cubicBezTo>
                  <a:cubicBezTo>
                    <a:pt x="213" y="148"/>
                    <a:pt x="214" y="146"/>
                    <a:pt x="214" y="145"/>
                  </a:cubicBezTo>
                  <a:cubicBezTo>
                    <a:pt x="215" y="143"/>
                    <a:pt x="216" y="142"/>
                    <a:pt x="218" y="140"/>
                  </a:cubicBezTo>
                  <a:cubicBezTo>
                    <a:pt x="219" y="138"/>
                    <a:pt x="220" y="137"/>
                    <a:pt x="221" y="135"/>
                  </a:cubicBezTo>
                  <a:cubicBezTo>
                    <a:pt x="223" y="133"/>
                    <a:pt x="223" y="131"/>
                    <a:pt x="224" y="129"/>
                  </a:cubicBezTo>
                  <a:cubicBezTo>
                    <a:pt x="228" y="123"/>
                    <a:pt x="231" y="116"/>
                    <a:pt x="232" y="109"/>
                  </a:cubicBezTo>
                  <a:cubicBezTo>
                    <a:pt x="232" y="107"/>
                    <a:pt x="232" y="106"/>
                    <a:pt x="232" y="104"/>
                  </a:cubicBezTo>
                  <a:cubicBezTo>
                    <a:pt x="232" y="102"/>
                    <a:pt x="232" y="100"/>
                    <a:pt x="232" y="98"/>
                  </a:cubicBezTo>
                  <a:cubicBezTo>
                    <a:pt x="232" y="96"/>
                    <a:pt x="238" y="96"/>
                    <a:pt x="239" y="95"/>
                  </a:cubicBezTo>
                  <a:cubicBezTo>
                    <a:pt x="240" y="92"/>
                    <a:pt x="239" y="88"/>
                    <a:pt x="239" y="85"/>
                  </a:cubicBezTo>
                  <a:cubicBezTo>
                    <a:pt x="239" y="82"/>
                    <a:pt x="239" y="79"/>
                    <a:pt x="238" y="76"/>
                  </a:cubicBezTo>
                  <a:cubicBezTo>
                    <a:pt x="237" y="75"/>
                    <a:pt x="237" y="73"/>
                    <a:pt x="235" y="74"/>
                  </a:cubicBezTo>
                  <a:cubicBezTo>
                    <a:pt x="230" y="64"/>
                    <a:pt x="240" y="63"/>
                    <a:pt x="242" y="57"/>
                  </a:cubicBezTo>
                  <a:cubicBezTo>
                    <a:pt x="242" y="55"/>
                    <a:pt x="244" y="55"/>
                    <a:pt x="244" y="52"/>
                  </a:cubicBezTo>
                  <a:cubicBezTo>
                    <a:pt x="245" y="51"/>
                    <a:pt x="244" y="48"/>
                    <a:pt x="244" y="46"/>
                  </a:cubicBezTo>
                  <a:cubicBezTo>
                    <a:pt x="244" y="43"/>
                    <a:pt x="244" y="39"/>
                    <a:pt x="244" y="36"/>
                  </a:cubicBezTo>
                  <a:cubicBezTo>
                    <a:pt x="244" y="34"/>
                    <a:pt x="243" y="32"/>
                    <a:pt x="242" y="31"/>
                  </a:cubicBezTo>
                  <a:cubicBezTo>
                    <a:pt x="240" y="28"/>
                    <a:pt x="233" y="23"/>
                    <a:pt x="234" y="18"/>
                  </a:cubicBezTo>
                  <a:cubicBezTo>
                    <a:pt x="232" y="18"/>
                    <a:pt x="232" y="17"/>
                    <a:pt x="231" y="16"/>
                  </a:cubicBezTo>
                  <a:cubicBezTo>
                    <a:pt x="231" y="15"/>
                    <a:pt x="228" y="13"/>
                    <a:pt x="228" y="13"/>
                  </a:cubicBezTo>
                  <a:cubicBezTo>
                    <a:pt x="227" y="10"/>
                    <a:pt x="220" y="11"/>
                    <a:pt x="218" y="11"/>
                  </a:cubicBezTo>
                  <a:cubicBezTo>
                    <a:pt x="214" y="9"/>
                    <a:pt x="212" y="6"/>
                    <a:pt x="209" y="4"/>
                  </a:cubicBezTo>
                  <a:cubicBezTo>
                    <a:pt x="207" y="3"/>
                    <a:pt x="205" y="1"/>
                    <a:pt x="203" y="1"/>
                  </a:cubicBezTo>
                  <a:cubicBezTo>
                    <a:pt x="203" y="1"/>
                    <a:pt x="202" y="1"/>
                    <a:pt x="202" y="0"/>
                  </a:cubicBezTo>
                  <a:lnTo>
                    <a:pt x="183" y="0"/>
                  </a:lnTo>
                  <a:cubicBezTo>
                    <a:pt x="178" y="2"/>
                    <a:pt x="172" y="4"/>
                    <a:pt x="167" y="6"/>
                  </a:cubicBezTo>
                  <a:cubicBezTo>
                    <a:pt x="165" y="7"/>
                    <a:pt x="164" y="9"/>
                    <a:pt x="163" y="11"/>
                  </a:cubicBezTo>
                  <a:close/>
                  <a:moveTo>
                    <a:pt x="227" y="645"/>
                  </a:moveTo>
                  <a:cubicBezTo>
                    <a:pt x="233" y="645"/>
                    <a:pt x="253" y="645"/>
                    <a:pt x="253" y="645"/>
                  </a:cubicBezTo>
                  <a:lnTo>
                    <a:pt x="258" y="620"/>
                  </a:lnTo>
                  <a:lnTo>
                    <a:pt x="269" y="619"/>
                  </a:lnTo>
                  <a:lnTo>
                    <a:pt x="272" y="665"/>
                  </a:lnTo>
                  <a:lnTo>
                    <a:pt x="237" y="678"/>
                  </a:lnTo>
                  <a:lnTo>
                    <a:pt x="235" y="661"/>
                  </a:lnTo>
                  <a:lnTo>
                    <a:pt x="227" y="661"/>
                  </a:lnTo>
                  <a:lnTo>
                    <a:pt x="227" y="645"/>
                  </a:lnTo>
                  <a:close/>
                  <a:moveTo>
                    <a:pt x="234" y="80"/>
                  </a:moveTo>
                  <a:lnTo>
                    <a:pt x="234" y="90"/>
                  </a:lnTo>
                  <a:lnTo>
                    <a:pt x="231" y="90"/>
                  </a:lnTo>
                  <a:lnTo>
                    <a:pt x="231" y="83"/>
                  </a:lnTo>
                  <a:cubicBezTo>
                    <a:pt x="231" y="80"/>
                    <a:pt x="230" y="79"/>
                    <a:pt x="234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9069388" y="4899025"/>
              <a:ext cx="766763" cy="330200"/>
            </a:xfrm>
            <a:custGeom>
              <a:avLst/>
              <a:gdLst>
                <a:gd name="T0" fmla="*/ 1136 w 2101"/>
                <a:gd name="T1" fmla="*/ 435 h 902"/>
                <a:gd name="T2" fmla="*/ 878 w 2101"/>
                <a:gd name="T3" fmla="*/ 735 h 902"/>
                <a:gd name="T4" fmla="*/ 1348 w 2101"/>
                <a:gd name="T5" fmla="*/ 426 h 902"/>
                <a:gd name="T6" fmla="*/ 1907 w 2101"/>
                <a:gd name="T7" fmla="*/ 736 h 902"/>
                <a:gd name="T8" fmla="*/ 1628 w 2101"/>
                <a:gd name="T9" fmla="*/ 522 h 902"/>
                <a:gd name="T10" fmla="*/ 204 w 2101"/>
                <a:gd name="T11" fmla="*/ 738 h 902"/>
                <a:gd name="T12" fmla="*/ 351 w 2101"/>
                <a:gd name="T13" fmla="*/ 549 h 902"/>
                <a:gd name="T14" fmla="*/ 801 w 2101"/>
                <a:gd name="T15" fmla="*/ 735 h 902"/>
                <a:gd name="T16" fmla="*/ 0 w 2101"/>
                <a:gd name="T17" fmla="*/ 278 h 902"/>
                <a:gd name="T18" fmla="*/ 337 w 2101"/>
                <a:gd name="T19" fmla="*/ 607 h 902"/>
                <a:gd name="T20" fmla="*/ 1348 w 2101"/>
                <a:gd name="T21" fmla="*/ 686 h 902"/>
                <a:gd name="T22" fmla="*/ 1334 w 2101"/>
                <a:gd name="T23" fmla="*/ 157 h 902"/>
                <a:gd name="T24" fmla="*/ 1383 w 2101"/>
                <a:gd name="T25" fmla="*/ 79 h 902"/>
                <a:gd name="T26" fmla="*/ 1128 w 2101"/>
                <a:gd name="T27" fmla="*/ 101 h 902"/>
                <a:gd name="T28" fmla="*/ 1128 w 2101"/>
                <a:gd name="T29" fmla="*/ 101 h 902"/>
                <a:gd name="T30" fmla="*/ 1116 w 2101"/>
                <a:gd name="T31" fmla="*/ 56 h 902"/>
                <a:gd name="T32" fmla="*/ 1253 w 2101"/>
                <a:gd name="T33" fmla="*/ 80 h 902"/>
                <a:gd name="T34" fmla="*/ 1225 w 2101"/>
                <a:gd name="T35" fmla="*/ 180 h 902"/>
                <a:gd name="T36" fmla="*/ 984 w 2101"/>
                <a:gd name="T37" fmla="*/ 157 h 902"/>
                <a:gd name="T38" fmla="*/ 1064 w 2101"/>
                <a:gd name="T39" fmla="*/ 212 h 902"/>
                <a:gd name="T40" fmla="*/ 967 w 2101"/>
                <a:gd name="T41" fmla="*/ 131 h 902"/>
                <a:gd name="T42" fmla="*/ 505 w 2101"/>
                <a:gd name="T43" fmla="*/ 181 h 902"/>
                <a:gd name="T44" fmla="*/ 492 w 2101"/>
                <a:gd name="T45" fmla="*/ 112 h 902"/>
                <a:gd name="T46" fmla="*/ 497 w 2101"/>
                <a:gd name="T47" fmla="*/ 32 h 902"/>
                <a:gd name="T48" fmla="*/ 547 w 2101"/>
                <a:gd name="T49" fmla="*/ 12 h 902"/>
                <a:gd name="T50" fmla="*/ 563 w 2101"/>
                <a:gd name="T51" fmla="*/ 112 h 902"/>
                <a:gd name="T52" fmla="*/ 563 w 2101"/>
                <a:gd name="T53" fmla="*/ 225 h 902"/>
                <a:gd name="T54" fmla="*/ 492 w 2101"/>
                <a:gd name="T55" fmla="*/ 201 h 902"/>
                <a:gd name="T56" fmla="*/ 614 w 2101"/>
                <a:gd name="T57" fmla="*/ 194 h 902"/>
                <a:gd name="T58" fmla="*/ 622 w 2101"/>
                <a:gd name="T59" fmla="*/ 176 h 902"/>
                <a:gd name="T60" fmla="*/ 573 w 2101"/>
                <a:gd name="T61" fmla="*/ 112 h 902"/>
                <a:gd name="T62" fmla="*/ 573 w 2101"/>
                <a:gd name="T63" fmla="*/ 54 h 902"/>
                <a:gd name="T64" fmla="*/ 643 w 2101"/>
                <a:gd name="T65" fmla="*/ 33 h 902"/>
                <a:gd name="T66" fmla="*/ 655 w 2101"/>
                <a:gd name="T67" fmla="*/ 192 h 902"/>
                <a:gd name="T68" fmla="*/ 628 w 2101"/>
                <a:gd name="T69" fmla="*/ 190 h 902"/>
                <a:gd name="T70" fmla="*/ 573 w 2101"/>
                <a:gd name="T71" fmla="*/ 236 h 902"/>
                <a:gd name="T72" fmla="*/ 797 w 2101"/>
                <a:gd name="T73" fmla="*/ 91 h 902"/>
                <a:gd name="T74" fmla="*/ 792 w 2101"/>
                <a:gd name="T75" fmla="*/ 56 h 902"/>
                <a:gd name="T76" fmla="*/ 719 w 2101"/>
                <a:gd name="T77" fmla="*/ 56 h 902"/>
                <a:gd name="T78" fmla="*/ 843 w 2101"/>
                <a:gd name="T79" fmla="*/ 174 h 902"/>
                <a:gd name="T80" fmla="*/ 884 w 2101"/>
                <a:gd name="T81" fmla="*/ 54 h 902"/>
                <a:gd name="T82" fmla="*/ 864 w 2101"/>
                <a:gd name="T83" fmla="*/ 106 h 902"/>
                <a:gd name="T84" fmla="*/ 1910 w 2101"/>
                <a:gd name="T85" fmla="*/ 125 h 902"/>
                <a:gd name="T86" fmla="*/ 1912 w 2101"/>
                <a:gd name="T87" fmla="*/ 76 h 902"/>
                <a:gd name="T88" fmla="*/ 1965 w 2101"/>
                <a:gd name="T89" fmla="*/ 144 h 902"/>
                <a:gd name="T90" fmla="*/ 1873 w 2101"/>
                <a:gd name="T91" fmla="*/ 58 h 902"/>
                <a:gd name="T92" fmla="*/ 1819 w 2101"/>
                <a:gd name="T93" fmla="*/ 80 h 902"/>
                <a:gd name="T94" fmla="*/ 1791 w 2101"/>
                <a:gd name="T95" fmla="*/ 180 h 902"/>
                <a:gd name="T96" fmla="*/ 2040 w 2101"/>
                <a:gd name="T97" fmla="*/ 182 h 902"/>
                <a:gd name="T98" fmla="*/ 1573 w 2101"/>
                <a:gd name="T99" fmla="*/ 120 h 902"/>
                <a:gd name="T100" fmla="*/ 1627 w 2101"/>
                <a:gd name="T101" fmla="*/ 139 h 902"/>
                <a:gd name="T102" fmla="*/ 1565 w 2101"/>
                <a:gd name="T103" fmla="*/ 181 h 902"/>
                <a:gd name="T104" fmla="*/ 1673 w 2101"/>
                <a:gd name="T105" fmla="*/ 118 h 902"/>
                <a:gd name="T106" fmla="*/ 1709 w 2101"/>
                <a:gd name="T107" fmla="*/ 182 h 902"/>
                <a:gd name="T108" fmla="*/ 1506 w 2101"/>
                <a:gd name="T109" fmla="*/ 180 h 902"/>
                <a:gd name="T110" fmla="*/ 1402 w 2101"/>
                <a:gd name="T111" fmla="*/ 18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1" h="902">
                  <a:moveTo>
                    <a:pt x="878" y="435"/>
                  </a:moveTo>
                  <a:lnTo>
                    <a:pt x="951" y="435"/>
                  </a:lnTo>
                  <a:lnTo>
                    <a:pt x="951" y="548"/>
                  </a:lnTo>
                  <a:lnTo>
                    <a:pt x="1063" y="548"/>
                  </a:lnTo>
                  <a:lnTo>
                    <a:pt x="1063" y="435"/>
                  </a:lnTo>
                  <a:lnTo>
                    <a:pt x="1136" y="435"/>
                  </a:lnTo>
                  <a:lnTo>
                    <a:pt x="1136" y="735"/>
                  </a:lnTo>
                  <a:lnTo>
                    <a:pt x="1063" y="735"/>
                  </a:lnTo>
                  <a:lnTo>
                    <a:pt x="1063" y="606"/>
                  </a:lnTo>
                  <a:lnTo>
                    <a:pt x="951" y="606"/>
                  </a:lnTo>
                  <a:lnTo>
                    <a:pt x="951" y="735"/>
                  </a:lnTo>
                  <a:lnTo>
                    <a:pt x="878" y="735"/>
                  </a:lnTo>
                  <a:lnTo>
                    <a:pt x="878" y="435"/>
                  </a:lnTo>
                  <a:close/>
                  <a:moveTo>
                    <a:pt x="1348" y="426"/>
                  </a:moveTo>
                  <a:cubicBezTo>
                    <a:pt x="1454" y="426"/>
                    <a:pt x="1504" y="494"/>
                    <a:pt x="1504" y="585"/>
                  </a:cubicBezTo>
                  <a:cubicBezTo>
                    <a:pt x="1504" y="676"/>
                    <a:pt x="1454" y="744"/>
                    <a:pt x="1348" y="744"/>
                  </a:cubicBezTo>
                  <a:cubicBezTo>
                    <a:pt x="1226" y="744"/>
                    <a:pt x="1191" y="655"/>
                    <a:pt x="1191" y="585"/>
                  </a:cubicBezTo>
                  <a:cubicBezTo>
                    <a:pt x="1191" y="515"/>
                    <a:pt x="1226" y="426"/>
                    <a:pt x="1348" y="426"/>
                  </a:cubicBezTo>
                  <a:close/>
                  <a:moveTo>
                    <a:pt x="1554" y="436"/>
                  </a:moveTo>
                  <a:lnTo>
                    <a:pt x="1657" y="436"/>
                  </a:lnTo>
                  <a:lnTo>
                    <a:pt x="1731" y="642"/>
                  </a:lnTo>
                  <a:lnTo>
                    <a:pt x="1804" y="436"/>
                  </a:lnTo>
                  <a:lnTo>
                    <a:pt x="1907" y="436"/>
                  </a:lnTo>
                  <a:lnTo>
                    <a:pt x="1907" y="736"/>
                  </a:lnTo>
                  <a:lnTo>
                    <a:pt x="1834" y="736"/>
                  </a:lnTo>
                  <a:lnTo>
                    <a:pt x="1834" y="522"/>
                  </a:lnTo>
                  <a:lnTo>
                    <a:pt x="1833" y="522"/>
                  </a:lnTo>
                  <a:lnTo>
                    <a:pt x="1756" y="736"/>
                  </a:lnTo>
                  <a:lnTo>
                    <a:pt x="1706" y="736"/>
                  </a:lnTo>
                  <a:lnTo>
                    <a:pt x="1628" y="522"/>
                  </a:lnTo>
                  <a:lnTo>
                    <a:pt x="1627" y="522"/>
                  </a:lnTo>
                  <a:lnTo>
                    <a:pt x="1627" y="736"/>
                  </a:lnTo>
                  <a:lnTo>
                    <a:pt x="1554" y="736"/>
                  </a:lnTo>
                  <a:lnTo>
                    <a:pt x="1554" y="436"/>
                  </a:lnTo>
                  <a:close/>
                  <a:moveTo>
                    <a:pt x="351" y="738"/>
                  </a:moveTo>
                  <a:lnTo>
                    <a:pt x="204" y="738"/>
                  </a:lnTo>
                  <a:lnTo>
                    <a:pt x="204" y="437"/>
                  </a:lnTo>
                  <a:lnTo>
                    <a:pt x="444" y="437"/>
                  </a:lnTo>
                  <a:lnTo>
                    <a:pt x="444" y="496"/>
                  </a:lnTo>
                  <a:lnTo>
                    <a:pt x="277" y="496"/>
                  </a:lnTo>
                  <a:lnTo>
                    <a:pt x="277" y="549"/>
                  </a:lnTo>
                  <a:lnTo>
                    <a:pt x="351" y="549"/>
                  </a:lnTo>
                  <a:cubicBezTo>
                    <a:pt x="377" y="549"/>
                    <a:pt x="469" y="551"/>
                    <a:pt x="469" y="647"/>
                  </a:cubicBezTo>
                  <a:cubicBezTo>
                    <a:pt x="469" y="708"/>
                    <a:pt x="423" y="738"/>
                    <a:pt x="351" y="738"/>
                  </a:cubicBezTo>
                  <a:close/>
                  <a:moveTo>
                    <a:pt x="605" y="628"/>
                  </a:moveTo>
                  <a:lnTo>
                    <a:pt x="728" y="434"/>
                  </a:lnTo>
                  <a:lnTo>
                    <a:pt x="801" y="434"/>
                  </a:lnTo>
                  <a:lnTo>
                    <a:pt x="801" y="735"/>
                  </a:lnTo>
                  <a:lnTo>
                    <a:pt x="728" y="735"/>
                  </a:lnTo>
                  <a:lnTo>
                    <a:pt x="728" y="538"/>
                  </a:lnTo>
                  <a:lnTo>
                    <a:pt x="605" y="735"/>
                  </a:lnTo>
                  <a:lnTo>
                    <a:pt x="532" y="735"/>
                  </a:lnTo>
                  <a:lnTo>
                    <a:pt x="532" y="278"/>
                  </a:lnTo>
                  <a:lnTo>
                    <a:pt x="0" y="278"/>
                  </a:lnTo>
                  <a:lnTo>
                    <a:pt x="0" y="902"/>
                  </a:lnTo>
                  <a:lnTo>
                    <a:pt x="2098" y="902"/>
                  </a:lnTo>
                  <a:lnTo>
                    <a:pt x="2098" y="278"/>
                  </a:lnTo>
                  <a:lnTo>
                    <a:pt x="605" y="278"/>
                  </a:lnTo>
                  <a:lnTo>
                    <a:pt x="605" y="628"/>
                  </a:lnTo>
                  <a:close/>
                  <a:moveTo>
                    <a:pt x="337" y="607"/>
                  </a:moveTo>
                  <a:lnTo>
                    <a:pt x="277" y="607"/>
                  </a:lnTo>
                  <a:lnTo>
                    <a:pt x="277" y="679"/>
                  </a:lnTo>
                  <a:lnTo>
                    <a:pt x="336" y="679"/>
                  </a:lnTo>
                  <a:cubicBezTo>
                    <a:pt x="364" y="679"/>
                    <a:pt x="390" y="674"/>
                    <a:pt x="390" y="645"/>
                  </a:cubicBezTo>
                  <a:cubicBezTo>
                    <a:pt x="390" y="609"/>
                    <a:pt x="355" y="607"/>
                    <a:pt x="337" y="607"/>
                  </a:cubicBezTo>
                  <a:close/>
                  <a:moveTo>
                    <a:pt x="1348" y="686"/>
                  </a:moveTo>
                  <a:cubicBezTo>
                    <a:pt x="1422" y="686"/>
                    <a:pt x="1426" y="610"/>
                    <a:pt x="1426" y="585"/>
                  </a:cubicBezTo>
                  <a:cubicBezTo>
                    <a:pt x="1426" y="558"/>
                    <a:pt x="1422" y="485"/>
                    <a:pt x="1348" y="485"/>
                  </a:cubicBezTo>
                  <a:cubicBezTo>
                    <a:pt x="1308" y="485"/>
                    <a:pt x="1271" y="506"/>
                    <a:pt x="1271" y="585"/>
                  </a:cubicBezTo>
                  <a:cubicBezTo>
                    <a:pt x="1271" y="664"/>
                    <a:pt x="1308" y="686"/>
                    <a:pt x="1348" y="686"/>
                  </a:cubicBezTo>
                  <a:close/>
                  <a:moveTo>
                    <a:pt x="1385" y="157"/>
                  </a:moveTo>
                  <a:lnTo>
                    <a:pt x="1334" y="157"/>
                  </a:lnTo>
                  <a:lnTo>
                    <a:pt x="1334" y="128"/>
                  </a:lnTo>
                  <a:lnTo>
                    <a:pt x="1380" y="128"/>
                  </a:lnTo>
                  <a:lnTo>
                    <a:pt x="1380" y="105"/>
                  </a:lnTo>
                  <a:lnTo>
                    <a:pt x="1334" y="105"/>
                  </a:lnTo>
                  <a:lnTo>
                    <a:pt x="1334" y="79"/>
                  </a:lnTo>
                  <a:lnTo>
                    <a:pt x="1383" y="79"/>
                  </a:lnTo>
                  <a:lnTo>
                    <a:pt x="1383" y="56"/>
                  </a:lnTo>
                  <a:lnTo>
                    <a:pt x="1306" y="56"/>
                  </a:lnTo>
                  <a:lnTo>
                    <a:pt x="1306" y="180"/>
                  </a:lnTo>
                  <a:lnTo>
                    <a:pt x="1385" y="180"/>
                  </a:lnTo>
                  <a:lnTo>
                    <a:pt x="1385" y="157"/>
                  </a:lnTo>
                  <a:close/>
                  <a:moveTo>
                    <a:pt x="1128" y="101"/>
                  </a:moveTo>
                  <a:cubicBezTo>
                    <a:pt x="1130" y="94"/>
                    <a:pt x="1132" y="85"/>
                    <a:pt x="1133" y="77"/>
                  </a:cubicBezTo>
                  <a:lnTo>
                    <a:pt x="1134" y="77"/>
                  </a:lnTo>
                  <a:cubicBezTo>
                    <a:pt x="1136" y="85"/>
                    <a:pt x="1138" y="94"/>
                    <a:pt x="1140" y="101"/>
                  </a:cubicBezTo>
                  <a:lnTo>
                    <a:pt x="1148" y="127"/>
                  </a:lnTo>
                  <a:lnTo>
                    <a:pt x="1120" y="127"/>
                  </a:lnTo>
                  <a:lnTo>
                    <a:pt x="1128" y="101"/>
                  </a:lnTo>
                  <a:close/>
                  <a:moveTo>
                    <a:pt x="1116" y="148"/>
                  </a:moveTo>
                  <a:lnTo>
                    <a:pt x="1152" y="148"/>
                  </a:lnTo>
                  <a:lnTo>
                    <a:pt x="1161" y="180"/>
                  </a:lnTo>
                  <a:lnTo>
                    <a:pt x="1192" y="180"/>
                  </a:lnTo>
                  <a:lnTo>
                    <a:pt x="1153" y="56"/>
                  </a:lnTo>
                  <a:lnTo>
                    <a:pt x="1116" y="56"/>
                  </a:lnTo>
                  <a:lnTo>
                    <a:pt x="1079" y="180"/>
                  </a:lnTo>
                  <a:lnTo>
                    <a:pt x="1108" y="180"/>
                  </a:lnTo>
                  <a:lnTo>
                    <a:pt x="1116" y="148"/>
                  </a:lnTo>
                  <a:close/>
                  <a:moveTo>
                    <a:pt x="1225" y="180"/>
                  </a:moveTo>
                  <a:lnTo>
                    <a:pt x="1253" y="180"/>
                  </a:lnTo>
                  <a:lnTo>
                    <a:pt x="1253" y="80"/>
                  </a:lnTo>
                  <a:lnTo>
                    <a:pt x="1287" y="80"/>
                  </a:lnTo>
                  <a:lnTo>
                    <a:pt x="1287" y="56"/>
                  </a:lnTo>
                  <a:lnTo>
                    <a:pt x="1191" y="56"/>
                  </a:lnTo>
                  <a:lnTo>
                    <a:pt x="1191" y="80"/>
                  </a:lnTo>
                  <a:lnTo>
                    <a:pt x="1225" y="80"/>
                  </a:lnTo>
                  <a:lnTo>
                    <a:pt x="1225" y="180"/>
                  </a:lnTo>
                  <a:close/>
                  <a:moveTo>
                    <a:pt x="993" y="136"/>
                  </a:moveTo>
                  <a:cubicBezTo>
                    <a:pt x="996" y="124"/>
                    <a:pt x="998" y="110"/>
                    <a:pt x="998" y="96"/>
                  </a:cubicBezTo>
                  <a:lnTo>
                    <a:pt x="998" y="79"/>
                  </a:lnTo>
                  <a:lnTo>
                    <a:pt x="1025" y="79"/>
                  </a:lnTo>
                  <a:lnTo>
                    <a:pt x="1025" y="157"/>
                  </a:lnTo>
                  <a:lnTo>
                    <a:pt x="984" y="157"/>
                  </a:lnTo>
                  <a:cubicBezTo>
                    <a:pt x="987" y="151"/>
                    <a:pt x="990" y="144"/>
                    <a:pt x="993" y="136"/>
                  </a:cubicBezTo>
                  <a:close/>
                  <a:moveTo>
                    <a:pt x="968" y="212"/>
                  </a:moveTo>
                  <a:lnTo>
                    <a:pt x="969" y="180"/>
                  </a:lnTo>
                  <a:lnTo>
                    <a:pt x="1041" y="180"/>
                  </a:lnTo>
                  <a:lnTo>
                    <a:pt x="1043" y="212"/>
                  </a:lnTo>
                  <a:lnTo>
                    <a:pt x="1064" y="212"/>
                  </a:lnTo>
                  <a:lnTo>
                    <a:pt x="1066" y="159"/>
                  </a:lnTo>
                  <a:lnTo>
                    <a:pt x="1053" y="158"/>
                  </a:lnTo>
                  <a:lnTo>
                    <a:pt x="1053" y="56"/>
                  </a:lnTo>
                  <a:lnTo>
                    <a:pt x="972" y="56"/>
                  </a:lnTo>
                  <a:lnTo>
                    <a:pt x="972" y="89"/>
                  </a:lnTo>
                  <a:cubicBezTo>
                    <a:pt x="972" y="104"/>
                    <a:pt x="971" y="118"/>
                    <a:pt x="967" y="131"/>
                  </a:cubicBezTo>
                  <a:cubicBezTo>
                    <a:pt x="964" y="140"/>
                    <a:pt x="960" y="149"/>
                    <a:pt x="955" y="158"/>
                  </a:cubicBezTo>
                  <a:lnTo>
                    <a:pt x="945" y="159"/>
                  </a:lnTo>
                  <a:lnTo>
                    <a:pt x="946" y="212"/>
                  </a:lnTo>
                  <a:lnTo>
                    <a:pt x="968" y="212"/>
                  </a:lnTo>
                  <a:close/>
                  <a:moveTo>
                    <a:pt x="492" y="122"/>
                  </a:moveTo>
                  <a:cubicBezTo>
                    <a:pt x="493" y="144"/>
                    <a:pt x="498" y="164"/>
                    <a:pt x="505" y="181"/>
                  </a:cubicBezTo>
                  <a:cubicBezTo>
                    <a:pt x="495" y="186"/>
                    <a:pt x="488" y="191"/>
                    <a:pt x="484" y="193"/>
                  </a:cubicBezTo>
                  <a:cubicBezTo>
                    <a:pt x="464" y="175"/>
                    <a:pt x="451" y="150"/>
                    <a:pt x="450" y="122"/>
                  </a:cubicBezTo>
                  <a:lnTo>
                    <a:pt x="492" y="122"/>
                  </a:lnTo>
                  <a:close/>
                  <a:moveTo>
                    <a:pt x="488" y="39"/>
                  </a:moveTo>
                  <a:cubicBezTo>
                    <a:pt x="493" y="42"/>
                    <a:pt x="500" y="46"/>
                    <a:pt x="508" y="50"/>
                  </a:cubicBezTo>
                  <a:cubicBezTo>
                    <a:pt x="500" y="67"/>
                    <a:pt x="493" y="88"/>
                    <a:pt x="492" y="112"/>
                  </a:cubicBezTo>
                  <a:lnTo>
                    <a:pt x="450" y="112"/>
                  </a:lnTo>
                  <a:cubicBezTo>
                    <a:pt x="452" y="83"/>
                    <a:pt x="466" y="57"/>
                    <a:pt x="488" y="39"/>
                  </a:cubicBezTo>
                  <a:close/>
                  <a:moveTo>
                    <a:pt x="529" y="16"/>
                  </a:moveTo>
                  <a:cubicBezTo>
                    <a:pt x="524" y="22"/>
                    <a:pt x="519" y="31"/>
                    <a:pt x="513" y="41"/>
                  </a:cubicBezTo>
                  <a:cubicBezTo>
                    <a:pt x="512" y="40"/>
                    <a:pt x="511" y="40"/>
                    <a:pt x="511" y="40"/>
                  </a:cubicBezTo>
                  <a:cubicBezTo>
                    <a:pt x="505" y="37"/>
                    <a:pt x="501" y="34"/>
                    <a:pt x="497" y="32"/>
                  </a:cubicBezTo>
                  <a:cubicBezTo>
                    <a:pt x="507" y="25"/>
                    <a:pt x="518" y="20"/>
                    <a:pt x="529" y="16"/>
                  </a:cubicBezTo>
                  <a:close/>
                  <a:moveTo>
                    <a:pt x="563" y="10"/>
                  </a:moveTo>
                  <a:lnTo>
                    <a:pt x="563" y="53"/>
                  </a:lnTo>
                  <a:cubicBezTo>
                    <a:pt x="548" y="53"/>
                    <a:pt x="534" y="49"/>
                    <a:pt x="523" y="45"/>
                  </a:cubicBezTo>
                  <a:cubicBezTo>
                    <a:pt x="524" y="43"/>
                    <a:pt x="525" y="42"/>
                    <a:pt x="526" y="40"/>
                  </a:cubicBezTo>
                  <a:cubicBezTo>
                    <a:pt x="535" y="25"/>
                    <a:pt x="545" y="15"/>
                    <a:pt x="547" y="12"/>
                  </a:cubicBezTo>
                  <a:cubicBezTo>
                    <a:pt x="553" y="11"/>
                    <a:pt x="558" y="10"/>
                    <a:pt x="563" y="10"/>
                  </a:cubicBezTo>
                  <a:close/>
                  <a:moveTo>
                    <a:pt x="563" y="112"/>
                  </a:moveTo>
                  <a:lnTo>
                    <a:pt x="503" y="112"/>
                  </a:lnTo>
                  <a:cubicBezTo>
                    <a:pt x="504" y="90"/>
                    <a:pt x="510" y="71"/>
                    <a:pt x="518" y="55"/>
                  </a:cubicBezTo>
                  <a:cubicBezTo>
                    <a:pt x="530" y="60"/>
                    <a:pt x="546" y="63"/>
                    <a:pt x="563" y="64"/>
                  </a:cubicBezTo>
                  <a:lnTo>
                    <a:pt x="563" y="112"/>
                  </a:lnTo>
                  <a:close/>
                  <a:moveTo>
                    <a:pt x="563" y="166"/>
                  </a:moveTo>
                  <a:cubicBezTo>
                    <a:pt x="544" y="166"/>
                    <a:pt x="528" y="171"/>
                    <a:pt x="515" y="176"/>
                  </a:cubicBezTo>
                  <a:cubicBezTo>
                    <a:pt x="509" y="161"/>
                    <a:pt x="504" y="143"/>
                    <a:pt x="503" y="122"/>
                  </a:cubicBezTo>
                  <a:lnTo>
                    <a:pt x="563" y="122"/>
                  </a:lnTo>
                  <a:lnTo>
                    <a:pt x="563" y="166"/>
                  </a:lnTo>
                  <a:close/>
                  <a:moveTo>
                    <a:pt x="563" y="225"/>
                  </a:moveTo>
                  <a:cubicBezTo>
                    <a:pt x="556" y="225"/>
                    <a:pt x="549" y="224"/>
                    <a:pt x="542" y="223"/>
                  </a:cubicBezTo>
                  <a:cubicBezTo>
                    <a:pt x="539" y="219"/>
                    <a:pt x="531" y="209"/>
                    <a:pt x="523" y="194"/>
                  </a:cubicBezTo>
                  <a:cubicBezTo>
                    <a:pt x="522" y="192"/>
                    <a:pt x="520" y="189"/>
                    <a:pt x="519" y="186"/>
                  </a:cubicBezTo>
                  <a:cubicBezTo>
                    <a:pt x="531" y="181"/>
                    <a:pt x="546" y="177"/>
                    <a:pt x="563" y="176"/>
                  </a:cubicBezTo>
                  <a:lnTo>
                    <a:pt x="563" y="225"/>
                  </a:lnTo>
                  <a:close/>
                  <a:moveTo>
                    <a:pt x="492" y="201"/>
                  </a:moveTo>
                  <a:cubicBezTo>
                    <a:pt x="496" y="198"/>
                    <a:pt x="502" y="194"/>
                    <a:pt x="509" y="191"/>
                  </a:cubicBezTo>
                  <a:cubicBezTo>
                    <a:pt x="515" y="202"/>
                    <a:pt x="520" y="211"/>
                    <a:pt x="525" y="218"/>
                  </a:cubicBezTo>
                  <a:cubicBezTo>
                    <a:pt x="513" y="214"/>
                    <a:pt x="502" y="208"/>
                    <a:pt x="492" y="201"/>
                  </a:cubicBezTo>
                  <a:close/>
                  <a:moveTo>
                    <a:pt x="573" y="176"/>
                  </a:moveTo>
                  <a:cubicBezTo>
                    <a:pt x="591" y="177"/>
                    <a:pt x="606" y="181"/>
                    <a:pt x="618" y="186"/>
                  </a:cubicBezTo>
                  <a:cubicBezTo>
                    <a:pt x="617" y="189"/>
                    <a:pt x="615" y="191"/>
                    <a:pt x="614" y="194"/>
                  </a:cubicBezTo>
                  <a:cubicBezTo>
                    <a:pt x="605" y="210"/>
                    <a:pt x="597" y="220"/>
                    <a:pt x="594" y="223"/>
                  </a:cubicBezTo>
                  <a:cubicBezTo>
                    <a:pt x="588" y="224"/>
                    <a:pt x="580" y="225"/>
                    <a:pt x="573" y="225"/>
                  </a:cubicBezTo>
                  <a:lnTo>
                    <a:pt x="573" y="176"/>
                  </a:lnTo>
                  <a:close/>
                  <a:moveTo>
                    <a:pt x="573" y="122"/>
                  </a:moveTo>
                  <a:lnTo>
                    <a:pt x="634" y="122"/>
                  </a:lnTo>
                  <a:cubicBezTo>
                    <a:pt x="633" y="142"/>
                    <a:pt x="628" y="161"/>
                    <a:pt x="622" y="176"/>
                  </a:cubicBezTo>
                  <a:cubicBezTo>
                    <a:pt x="609" y="171"/>
                    <a:pt x="592" y="167"/>
                    <a:pt x="573" y="166"/>
                  </a:cubicBezTo>
                  <a:lnTo>
                    <a:pt x="573" y="122"/>
                  </a:lnTo>
                  <a:close/>
                  <a:moveTo>
                    <a:pt x="573" y="64"/>
                  </a:moveTo>
                  <a:cubicBezTo>
                    <a:pt x="591" y="64"/>
                    <a:pt x="607" y="60"/>
                    <a:pt x="620" y="56"/>
                  </a:cubicBezTo>
                  <a:cubicBezTo>
                    <a:pt x="627" y="71"/>
                    <a:pt x="633" y="91"/>
                    <a:pt x="634" y="112"/>
                  </a:cubicBezTo>
                  <a:lnTo>
                    <a:pt x="573" y="112"/>
                  </a:lnTo>
                  <a:lnTo>
                    <a:pt x="573" y="64"/>
                  </a:lnTo>
                  <a:close/>
                  <a:moveTo>
                    <a:pt x="573" y="10"/>
                  </a:moveTo>
                  <a:cubicBezTo>
                    <a:pt x="579" y="10"/>
                    <a:pt x="584" y="11"/>
                    <a:pt x="589" y="12"/>
                  </a:cubicBezTo>
                  <a:cubicBezTo>
                    <a:pt x="592" y="15"/>
                    <a:pt x="602" y="25"/>
                    <a:pt x="611" y="40"/>
                  </a:cubicBezTo>
                  <a:cubicBezTo>
                    <a:pt x="612" y="42"/>
                    <a:pt x="613" y="44"/>
                    <a:pt x="614" y="46"/>
                  </a:cubicBezTo>
                  <a:cubicBezTo>
                    <a:pt x="603" y="50"/>
                    <a:pt x="589" y="53"/>
                    <a:pt x="573" y="54"/>
                  </a:cubicBezTo>
                  <a:lnTo>
                    <a:pt x="573" y="10"/>
                  </a:lnTo>
                  <a:close/>
                  <a:moveTo>
                    <a:pt x="643" y="33"/>
                  </a:moveTo>
                  <a:cubicBezTo>
                    <a:pt x="639" y="35"/>
                    <a:pt x="634" y="38"/>
                    <a:pt x="627" y="41"/>
                  </a:cubicBezTo>
                  <a:cubicBezTo>
                    <a:pt x="626" y="41"/>
                    <a:pt x="625" y="42"/>
                    <a:pt x="625" y="42"/>
                  </a:cubicBezTo>
                  <a:cubicBezTo>
                    <a:pt x="619" y="31"/>
                    <a:pt x="612" y="22"/>
                    <a:pt x="607" y="16"/>
                  </a:cubicBezTo>
                  <a:cubicBezTo>
                    <a:pt x="620" y="20"/>
                    <a:pt x="632" y="26"/>
                    <a:pt x="643" y="33"/>
                  </a:cubicBezTo>
                  <a:close/>
                  <a:moveTo>
                    <a:pt x="688" y="112"/>
                  </a:moveTo>
                  <a:lnTo>
                    <a:pt x="645" y="112"/>
                  </a:lnTo>
                  <a:cubicBezTo>
                    <a:pt x="644" y="89"/>
                    <a:pt x="637" y="68"/>
                    <a:pt x="630" y="52"/>
                  </a:cubicBezTo>
                  <a:cubicBezTo>
                    <a:pt x="640" y="47"/>
                    <a:pt x="647" y="43"/>
                    <a:pt x="652" y="40"/>
                  </a:cubicBezTo>
                  <a:cubicBezTo>
                    <a:pt x="673" y="59"/>
                    <a:pt x="686" y="84"/>
                    <a:pt x="688" y="112"/>
                  </a:cubicBezTo>
                  <a:close/>
                  <a:moveTo>
                    <a:pt x="655" y="192"/>
                  </a:moveTo>
                  <a:cubicBezTo>
                    <a:pt x="654" y="192"/>
                    <a:pt x="646" y="186"/>
                    <a:pt x="632" y="180"/>
                  </a:cubicBezTo>
                  <a:cubicBezTo>
                    <a:pt x="639" y="164"/>
                    <a:pt x="644" y="144"/>
                    <a:pt x="645" y="122"/>
                  </a:cubicBezTo>
                  <a:lnTo>
                    <a:pt x="688" y="122"/>
                  </a:lnTo>
                  <a:cubicBezTo>
                    <a:pt x="687" y="150"/>
                    <a:pt x="674" y="174"/>
                    <a:pt x="655" y="192"/>
                  </a:cubicBezTo>
                  <a:close/>
                  <a:moveTo>
                    <a:pt x="612" y="218"/>
                  </a:moveTo>
                  <a:cubicBezTo>
                    <a:pt x="616" y="211"/>
                    <a:pt x="622" y="202"/>
                    <a:pt x="628" y="190"/>
                  </a:cubicBezTo>
                  <a:cubicBezTo>
                    <a:pt x="637" y="194"/>
                    <a:pt x="643" y="198"/>
                    <a:pt x="646" y="200"/>
                  </a:cubicBezTo>
                  <a:cubicBezTo>
                    <a:pt x="636" y="208"/>
                    <a:pt x="624" y="214"/>
                    <a:pt x="612" y="218"/>
                  </a:cubicBezTo>
                  <a:close/>
                  <a:moveTo>
                    <a:pt x="563" y="236"/>
                  </a:moveTo>
                  <a:lnTo>
                    <a:pt x="563" y="236"/>
                  </a:lnTo>
                  <a:lnTo>
                    <a:pt x="573" y="236"/>
                  </a:lnTo>
                  <a:lnTo>
                    <a:pt x="573" y="236"/>
                  </a:lnTo>
                  <a:cubicBezTo>
                    <a:pt x="643" y="234"/>
                    <a:pt x="699" y="182"/>
                    <a:pt x="699" y="118"/>
                  </a:cubicBezTo>
                  <a:cubicBezTo>
                    <a:pt x="699" y="53"/>
                    <a:pt x="641" y="0"/>
                    <a:pt x="569" y="0"/>
                  </a:cubicBezTo>
                  <a:cubicBezTo>
                    <a:pt x="497" y="0"/>
                    <a:pt x="438" y="53"/>
                    <a:pt x="438" y="118"/>
                  </a:cubicBezTo>
                  <a:cubicBezTo>
                    <a:pt x="438" y="181"/>
                    <a:pt x="494" y="233"/>
                    <a:pt x="563" y="236"/>
                  </a:cubicBezTo>
                  <a:close/>
                  <a:moveTo>
                    <a:pt x="776" y="135"/>
                  </a:moveTo>
                  <a:cubicBezTo>
                    <a:pt x="783" y="122"/>
                    <a:pt x="791" y="106"/>
                    <a:pt x="797" y="91"/>
                  </a:cubicBezTo>
                  <a:lnTo>
                    <a:pt x="797" y="91"/>
                  </a:lnTo>
                  <a:cubicBezTo>
                    <a:pt x="796" y="107"/>
                    <a:pt x="795" y="124"/>
                    <a:pt x="795" y="144"/>
                  </a:cubicBezTo>
                  <a:lnTo>
                    <a:pt x="795" y="180"/>
                  </a:lnTo>
                  <a:lnTo>
                    <a:pt x="821" y="180"/>
                  </a:lnTo>
                  <a:lnTo>
                    <a:pt x="821" y="56"/>
                  </a:lnTo>
                  <a:lnTo>
                    <a:pt x="792" y="56"/>
                  </a:lnTo>
                  <a:lnTo>
                    <a:pt x="766" y="105"/>
                  </a:lnTo>
                  <a:cubicBezTo>
                    <a:pt x="758" y="118"/>
                    <a:pt x="750" y="135"/>
                    <a:pt x="744" y="149"/>
                  </a:cubicBezTo>
                  <a:lnTo>
                    <a:pt x="743" y="149"/>
                  </a:lnTo>
                  <a:cubicBezTo>
                    <a:pt x="744" y="133"/>
                    <a:pt x="744" y="113"/>
                    <a:pt x="744" y="93"/>
                  </a:cubicBezTo>
                  <a:lnTo>
                    <a:pt x="744" y="56"/>
                  </a:lnTo>
                  <a:lnTo>
                    <a:pt x="719" y="56"/>
                  </a:lnTo>
                  <a:lnTo>
                    <a:pt x="719" y="180"/>
                  </a:lnTo>
                  <a:lnTo>
                    <a:pt x="751" y="180"/>
                  </a:lnTo>
                  <a:lnTo>
                    <a:pt x="776" y="135"/>
                  </a:lnTo>
                  <a:close/>
                  <a:moveTo>
                    <a:pt x="879" y="159"/>
                  </a:moveTo>
                  <a:cubicBezTo>
                    <a:pt x="868" y="159"/>
                    <a:pt x="855" y="155"/>
                    <a:pt x="849" y="152"/>
                  </a:cubicBezTo>
                  <a:lnTo>
                    <a:pt x="843" y="174"/>
                  </a:lnTo>
                  <a:cubicBezTo>
                    <a:pt x="854" y="179"/>
                    <a:pt x="868" y="182"/>
                    <a:pt x="880" y="182"/>
                  </a:cubicBezTo>
                  <a:cubicBezTo>
                    <a:pt x="904" y="182"/>
                    <a:pt x="932" y="173"/>
                    <a:pt x="932" y="145"/>
                  </a:cubicBezTo>
                  <a:cubicBezTo>
                    <a:pt x="932" y="128"/>
                    <a:pt x="918" y="118"/>
                    <a:pt x="903" y="116"/>
                  </a:cubicBezTo>
                  <a:lnTo>
                    <a:pt x="903" y="115"/>
                  </a:lnTo>
                  <a:cubicBezTo>
                    <a:pt x="917" y="112"/>
                    <a:pt x="927" y="101"/>
                    <a:pt x="927" y="86"/>
                  </a:cubicBezTo>
                  <a:cubicBezTo>
                    <a:pt x="927" y="68"/>
                    <a:pt x="911" y="54"/>
                    <a:pt x="884" y="54"/>
                  </a:cubicBezTo>
                  <a:cubicBezTo>
                    <a:pt x="867" y="54"/>
                    <a:pt x="854" y="59"/>
                    <a:pt x="846" y="64"/>
                  </a:cubicBezTo>
                  <a:lnTo>
                    <a:pt x="852" y="84"/>
                  </a:lnTo>
                  <a:cubicBezTo>
                    <a:pt x="859" y="81"/>
                    <a:pt x="870" y="77"/>
                    <a:pt x="879" y="77"/>
                  </a:cubicBezTo>
                  <a:cubicBezTo>
                    <a:pt x="891" y="77"/>
                    <a:pt x="898" y="82"/>
                    <a:pt x="898" y="90"/>
                  </a:cubicBezTo>
                  <a:cubicBezTo>
                    <a:pt x="898" y="100"/>
                    <a:pt x="889" y="106"/>
                    <a:pt x="876" y="106"/>
                  </a:cubicBezTo>
                  <a:lnTo>
                    <a:pt x="864" y="106"/>
                  </a:lnTo>
                  <a:lnTo>
                    <a:pt x="864" y="127"/>
                  </a:lnTo>
                  <a:lnTo>
                    <a:pt x="876" y="127"/>
                  </a:lnTo>
                  <a:cubicBezTo>
                    <a:pt x="888" y="127"/>
                    <a:pt x="902" y="129"/>
                    <a:pt x="902" y="143"/>
                  </a:cubicBezTo>
                  <a:cubicBezTo>
                    <a:pt x="902" y="153"/>
                    <a:pt x="893" y="159"/>
                    <a:pt x="879" y="159"/>
                  </a:cubicBezTo>
                  <a:close/>
                  <a:moveTo>
                    <a:pt x="1900" y="125"/>
                  </a:moveTo>
                  <a:lnTo>
                    <a:pt x="1910" y="125"/>
                  </a:lnTo>
                  <a:cubicBezTo>
                    <a:pt x="1924" y="125"/>
                    <a:pt x="1935" y="130"/>
                    <a:pt x="1935" y="143"/>
                  </a:cubicBezTo>
                  <a:cubicBezTo>
                    <a:pt x="1935" y="156"/>
                    <a:pt x="1924" y="161"/>
                    <a:pt x="1911" y="161"/>
                  </a:cubicBezTo>
                  <a:cubicBezTo>
                    <a:pt x="1906" y="161"/>
                    <a:pt x="1903" y="161"/>
                    <a:pt x="1900" y="160"/>
                  </a:cubicBezTo>
                  <a:lnTo>
                    <a:pt x="1900" y="125"/>
                  </a:lnTo>
                  <a:close/>
                  <a:moveTo>
                    <a:pt x="1900" y="76"/>
                  </a:moveTo>
                  <a:cubicBezTo>
                    <a:pt x="1903" y="76"/>
                    <a:pt x="1906" y="76"/>
                    <a:pt x="1912" y="76"/>
                  </a:cubicBezTo>
                  <a:cubicBezTo>
                    <a:pt x="1925" y="76"/>
                    <a:pt x="1932" y="81"/>
                    <a:pt x="1932" y="90"/>
                  </a:cubicBezTo>
                  <a:cubicBezTo>
                    <a:pt x="1932" y="99"/>
                    <a:pt x="1924" y="105"/>
                    <a:pt x="1910" y="105"/>
                  </a:cubicBezTo>
                  <a:lnTo>
                    <a:pt x="1900" y="105"/>
                  </a:lnTo>
                  <a:lnTo>
                    <a:pt x="1900" y="76"/>
                  </a:lnTo>
                  <a:close/>
                  <a:moveTo>
                    <a:pt x="1952" y="170"/>
                  </a:moveTo>
                  <a:cubicBezTo>
                    <a:pt x="1959" y="164"/>
                    <a:pt x="1965" y="155"/>
                    <a:pt x="1965" y="144"/>
                  </a:cubicBezTo>
                  <a:cubicBezTo>
                    <a:pt x="1965" y="128"/>
                    <a:pt x="1954" y="117"/>
                    <a:pt x="1940" y="113"/>
                  </a:cubicBezTo>
                  <a:lnTo>
                    <a:pt x="1940" y="113"/>
                  </a:lnTo>
                  <a:cubicBezTo>
                    <a:pt x="1954" y="108"/>
                    <a:pt x="1960" y="98"/>
                    <a:pt x="1960" y="87"/>
                  </a:cubicBezTo>
                  <a:cubicBezTo>
                    <a:pt x="1960" y="75"/>
                    <a:pt x="1954" y="67"/>
                    <a:pt x="1945" y="62"/>
                  </a:cubicBezTo>
                  <a:cubicBezTo>
                    <a:pt x="1936" y="57"/>
                    <a:pt x="1926" y="55"/>
                    <a:pt x="1909" y="55"/>
                  </a:cubicBezTo>
                  <a:cubicBezTo>
                    <a:pt x="1895" y="55"/>
                    <a:pt x="1880" y="56"/>
                    <a:pt x="1873" y="58"/>
                  </a:cubicBezTo>
                  <a:lnTo>
                    <a:pt x="1873" y="180"/>
                  </a:lnTo>
                  <a:cubicBezTo>
                    <a:pt x="1879" y="180"/>
                    <a:pt x="1889" y="181"/>
                    <a:pt x="1903" y="181"/>
                  </a:cubicBezTo>
                  <a:cubicBezTo>
                    <a:pt x="1928" y="181"/>
                    <a:pt x="1943" y="177"/>
                    <a:pt x="1952" y="170"/>
                  </a:cubicBezTo>
                  <a:close/>
                  <a:moveTo>
                    <a:pt x="1791" y="180"/>
                  </a:moveTo>
                  <a:lnTo>
                    <a:pt x="1819" y="180"/>
                  </a:lnTo>
                  <a:lnTo>
                    <a:pt x="1819" y="80"/>
                  </a:lnTo>
                  <a:lnTo>
                    <a:pt x="1853" y="80"/>
                  </a:lnTo>
                  <a:lnTo>
                    <a:pt x="1853" y="56"/>
                  </a:lnTo>
                  <a:lnTo>
                    <a:pt x="1758" y="56"/>
                  </a:lnTo>
                  <a:lnTo>
                    <a:pt x="1758" y="80"/>
                  </a:lnTo>
                  <a:lnTo>
                    <a:pt x="1791" y="80"/>
                  </a:lnTo>
                  <a:lnTo>
                    <a:pt x="1791" y="180"/>
                  </a:lnTo>
                  <a:close/>
                  <a:moveTo>
                    <a:pt x="2041" y="76"/>
                  </a:moveTo>
                  <a:cubicBezTo>
                    <a:pt x="2061" y="76"/>
                    <a:pt x="2071" y="96"/>
                    <a:pt x="2071" y="118"/>
                  </a:cubicBezTo>
                  <a:cubicBezTo>
                    <a:pt x="2071" y="142"/>
                    <a:pt x="2061" y="160"/>
                    <a:pt x="2042" y="160"/>
                  </a:cubicBezTo>
                  <a:cubicBezTo>
                    <a:pt x="2023" y="160"/>
                    <a:pt x="2011" y="143"/>
                    <a:pt x="2011" y="119"/>
                  </a:cubicBezTo>
                  <a:cubicBezTo>
                    <a:pt x="2011" y="94"/>
                    <a:pt x="2022" y="76"/>
                    <a:pt x="2041" y="76"/>
                  </a:cubicBezTo>
                  <a:close/>
                  <a:moveTo>
                    <a:pt x="2040" y="182"/>
                  </a:moveTo>
                  <a:cubicBezTo>
                    <a:pt x="2076" y="182"/>
                    <a:pt x="2101" y="158"/>
                    <a:pt x="2101" y="117"/>
                  </a:cubicBezTo>
                  <a:cubicBezTo>
                    <a:pt x="2101" y="83"/>
                    <a:pt x="2080" y="54"/>
                    <a:pt x="2042" y="54"/>
                  </a:cubicBezTo>
                  <a:cubicBezTo>
                    <a:pt x="2006" y="54"/>
                    <a:pt x="1982" y="82"/>
                    <a:pt x="1982" y="119"/>
                  </a:cubicBezTo>
                  <a:cubicBezTo>
                    <a:pt x="1982" y="154"/>
                    <a:pt x="2003" y="182"/>
                    <a:pt x="2040" y="182"/>
                  </a:cubicBezTo>
                  <a:close/>
                  <a:moveTo>
                    <a:pt x="1563" y="121"/>
                  </a:moveTo>
                  <a:cubicBezTo>
                    <a:pt x="1566" y="120"/>
                    <a:pt x="1569" y="120"/>
                    <a:pt x="1573" y="120"/>
                  </a:cubicBezTo>
                  <a:cubicBezTo>
                    <a:pt x="1587" y="120"/>
                    <a:pt x="1598" y="126"/>
                    <a:pt x="1598" y="140"/>
                  </a:cubicBezTo>
                  <a:cubicBezTo>
                    <a:pt x="1598" y="154"/>
                    <a:pt x="1587" y="160"/>
                    <a:pt x="1573" y="160"/>
                  </a:cubicBezTo>
                  <a:cubicBezTo>
                    <a:pt x="1569" y="160"/>
                    <a:pt x="1566" y="160"/>
                    <a:pt x="1563" y="160"/>
                  </a:cubicBezTo>
                  <a:lnTo>
                    <a:pt x="1563" y="121"/>
                  </a:lnTo>
                  <a:close/>
                  <a:moveTo>
                    <a:pt x="1617" y="166"/>
                  </a:moveTo>
                  <a:cubicBezTo>
                    <a:pt x="1623" y="159"/>
                    <a:pt x="1627" y="150"/>
                    <a:pt x="1627" y="139"/>
                  </a:cubicBezTo>
                  <a:cubicBezTo>
                    <a:pt x="1627" y="111"/>
                    <a:pt x="1604" y="98"/>
                    <a:pt x="1578" y="98"/>
                  </a:cubicBezTo>
                  <a:cubicBezTo>
                    <a:pt x="1572" y="98"/>
                    <a:pt x="1567" y="99"/>
                    <a:pt x="1563" y="99"/>
                  </a:cubicBezTo>
                  <a:lnTo>
                    <a:pt x="1563" y="56"/>
                  </a:lnTo>
                  <a:lnTo>
                    <a:pt x="1535" y="56"/>
                  </a:lnTo>
                  <a:lnTo>
                    <a:pt x="1535" y="180"/>
                  </a:lnTo>
                  <a:cubicBezTo>
                    <a:pt x="1541" y="180"/>
                    <a:pt x="1551" y="181"/>
                    <a:pt x="1565" y="181"/>
                  </a:cubicBezTo>
                  <a:cubicBezTo>
                    <a:pt x="1584" y="181"/>
                    <a:pt x="1605" y="178"/>
                    <a:pt x="1617" y="166"/>
                  </a:cubicBezTo>
                  <a:close/>
                  <a:moveTo>
                    <a:pt x="1709" y="182"/>
                  </a:moveTo>
                  <a:cubicBezTo>
                    <a:pt x="1724" y="182"/>
                    <a:pt x="1735" y="179"/>
                    <a:pt x="1741" y="177"/>
                  </a:cubicBezTo>
                  <a:lnTo>
                    <a:pt x="1736" y="155"/>
                  </a:lnTo>
                  <a:cubicBezTo>
                    <a:pt x="1731" y="157"/>
                    <a:pt x="1721" y="159"/>
                    <a:pt x="1713" y="159"/>
                  </a:cubicBezTo>
                  <a:cubicBezTo>
                    <a:pt x="1688" y="159"/>
                    <a:pt x="1673" y="143"/>
                    <a:pt x="1673" y="118"/>
                  </a:cubicBezTo>
                  <a:cubicBezTo>
                    <a:pt x="1673" y="91"/>
                    <a:pt x="1691" y="77"/>
                    <a:pt x="1713" y="77"/>
                  </a:cubicBezTo>
                  <a:cubicBezTo>
                    <a:pt x="1723" y="77"/>
                    <a:pt x="1731" y="80"/>
                    <a:pt x="1736" y="82"/>
                  </a:cubicBezTo>
                  <a:lnTo>
                    <a:pt x="1742" y="60"/>
                  </a:lnTo>
                  <a:cubicBezTo>
                    <a:pt x="1737" y="57"/>
                    <a:pt x="1726" y="54"/>
                    <a:pt x="1712" y="54"/>
                  </a:cubicBezTo>
                  <a:cubicBezTo>
                    <a:pt x="1674" y="54"/>
                    <a:pt x="1644" y="78"/>
                    <a:pt x="1644" y="120"/>
                  </a:cubicBezTo>
                  <a:cubicBezTo>
                    <a:pt x="1644" y="155"/>
                    <a:pt x="1666" y="182"/>
                    <a:pt x="1709" y="182"/>
                  </a:cubicBezTo>
                  <a:close/>
                  <a:moveTo>
                    <a:pt x="1427" y="176"/>
                  </a:moveTo>
                  <a:cubicBezTo>
                    <a:pt x="1445" y="165"/>
                    <a:pt x="1450" y="140"/>
                    <a:pt x="1450" y="109"/>
                  </a:cubicBezTo>
                  <a:lnTo>
                    <a:pt x="1450" y="79"/>
                  </a:lnTo>
                  <a:lnTo>
                    <a:pt x="1478" y="79"/>
                  </a:lnTo>
                  <a:lnTo>
                    <a:pt x="1478" y="180"/>
                  </a:lnTo>
                  <a:lnTo>
                    <a:pt x="1506" y="180"/>
                  </a:lnTo>
                  <a:lnTo>
                    <a:pt x="1506" y="56"/>
                  </a:lnTo>
                  <a:lnTo>
                    <a:pt x="1422" y="56"/>
                  </a:lnTo>
                  <a:lnTo>
                    <a:pt x="1422" y="110"/>
                  </a:lnTo>
                  <a:cubicBezTo>
                    <a:pt x="1422" y="129"/>
                    <a:pt x="1420" y="145"/>
                    <a:pt x="1413" y="153"/>
                  </a:cubicBezTo>
                  <a:cubicBezTo>
                    <a:pt x="1410" y="156"/>
                    <a:pt x="1405" y="159"/>
                    <a:pt x="1399" y="160"/>
                  </a:cubicBezTo>
                  <a:lnTo>
                    <a:pt x="1402" y="182"/>
                  </a:lnTo>
                  <a:cubicBezTo>
                    <a:pt x="1412" y="182"/>
                    <a:pt x="1421" y="180"/>
                    <a:pt x="1427" y="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pic>
        <p:nvPicPr>
          <p:cNvPr id="56322" name="Picture 2" descr="G:\2019\ПРОСВЕЩЕНИЕ\2020\август\августовка на переделку\Рисунок1.em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42" y="1655303"/>
            <a:ext cx="780452" cy="7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67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10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8991121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ПРЕДМЕТНЫЕ РЕЗУЛЬТАТЫ ОСВОЕНИЯ ПРОГРАММЫ ПО БЛОКАМ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DF1AA9D4-0863-C646-9827-56CEE10A030B}"/>
              </a:ext>
            </a:extLst>
          </p:cNvPr>
          <p:cNvSpPr/>
          <p:nvPr/>
        </p:nvSpPr>
        <p:spPr>
          <a:xfrm>
            <a:off x="199442" y="1523317"/>
            <a:ext cx="461308" cy="410992"/>
          </a:xfrm>
          <a:prstGeom prst="ellipse">
            <a:avLst/>
          </a:prstGeom>
          <a:noFill/>
          <a:ln w="3810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61401" y="1502286"/>
            <a:ext cx="11800115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7913" indent="-1077913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2D3494"/>
                </a:solidFill>
                <a:cs typeface="Times New Roman" pitchFamily="18" charset="0"/>
              </a:rPr>
              <a:t>          </a:t>
            </a:r>
            <a:r>
              <a:rPr lang="ru-RU" sz="2400" b="1" dirty="0">
                <a:solidFill>
                  <a:srgbClr val="00B050"/>
                </a:solidFill>
                <a:cs typeface="Times New Roman" pitchFamily="18" charset="0"/>
              </a:rPr>
              <a:t>Блок </a:t>
            </a:r>
            <a:r>
              <a:rPr lang="ru-RU" sz="2400" b="1" dirty="0">
                <a:solidFill>
                  <a:srgbClr val="00B050"/>
                </a:solidFill>
              </a:rPr>
              <a:t>«ТЕХНОЛОГИЯ»:</a:t>
            </a:r>
            <a:r>
              <a:rPr lang="ru-RU" sz="2400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B050"/>
                </a:solidFill>
                <a:cs typeface="Times New Roman" pitchFamily="18" charset="0"/>
              </a:rPr>
              <a:t>Современные технологии и перспективы их развития </a:t>
            </a:r>
          </a:p>
          <a:p>
            <a:endParaRPr lang="ru-RU" sz="800" b="1" dirty="0"/>
          </a:p>
          <a:p>
            <a:r>
              <a:rPr lang="ru-RU" b="1" dirty="0"/>
              <a:t>Выпускник научится:</a:t>
            </a:r>
            <a:endParaRPr lang="ru-RU" dirty="0"/>
          </a:p>
          <a:p>
            <a:pPr lvl="0"/>
            <a:r>
              <a:rPr lang="ru-RU" dirty="0"/>
              <a:t>- называть и характеризовать актуальные и перспективные технологии материальной и нематериальной сферы;</a:t>
            </a:r>
          </a:p>
          <a:p>
            <a:pPr lvl="0"/>
            <a:r>
              <a:rPr lang="ru-RU" dirty="0"/>
              <a:t>- производить мониторинг и оценку состояния и выявлять возможные перспективы развития технологий в произвольно выбранной отрасли на основе работы с информационными источниками различных видов.</a:t>
            </a:r>
          </a:p>
          <a:p>
            <a:endParaRPr lang="ru-RU" sz="800" b="1" i="1" dirty="0"/>
          </a:p>
          <a:p>
            <a:r>
              <a:rPr lang="ru-RU" b="1" i="1" dirty="0">
                <a:solidFill>
                  <a:srgbClr val="002060"/>
                </a:solidFill>
              </a:rPr>
              <a:t>Выпускник получит возможность научиться:</a:t>
            </a:r>
            <a:endParaRPr lang="ru-RU" i="1" dirty="0">
              <a:solidFill>
                <a:srgbClr val="002060"/>
              </a:solidFill>
            </a:endParaRPr>
          </a:p>
          <a:p>
            <a:pPr lvl="0"/>
            <a:r>
              <a:rPr lang="ru-RU" i="1" dirty="0">
                <a:solidFill>
                  <a:srgbClr val="002060"/>
                </a:solidFill>
              </a:rPr>
              <a:t>- осуществлять анализ и давать аргументированный прогноз развития технологий в сферах, рассматриваемых в рамках предметной области; 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i="1" dirty="0">
                <a:solidFill>
                  <a:srgbClr val="002060"/>
                </a:solidFill>
              </a:rPr>
              <a:t>- осуществлять анализ и производить оценку вероятных рисков применения перспективных технологий и последствий развития существующих технологий.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/>
              <a:t>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4936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11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9162571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ПРЕДМЕТНЫЕ РЕЗУЛЬТАТЫ ОСВОЕНИЯ ПРОГРАММЫ ПО БЛОКАМ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DF1AA9D4-0863-C646-9827-56CEE10A030B}"/>
              </a:ext>
            </a:extLst>
          </p:cNvPr>
          <p:cNvSpPr/>
          <p:nvPr/>
        </p:nvSpPr>
        <p:spPr>
          <a:xfrm>
            <a:off x="177070" y="837517"/>
            <a:ext cx="461308" cy="410992"/>
          </a:xfrm>
          <a:prstGeom prst="ellipse">
            <a:avLst/>
          </a:prstGeom>
          <a:noFill/>
          <a:ln w="3810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4265" y="664369"/>
            <a:ext cx="1213736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1077913">
              <a:spcBef>
                <a:spcPts val="0"/>
              </a:spcBef>
              <a:buNone/>
            </a:pPr>
            <a:r>
              <a:rPr lang="ru-RU" b="1" dirty="0">
                <a:solidFill>
                  <a:srgbClr val="2D3494"/>
                </a:solidFill>
                <a:cs typeface="Times New Roman" pitchFamily="18" charset="0"/>
              </a:rPr>
              <a:t>             </a:t>
            </a:r>
            <a:r>
              <a:rPr lang="ru-RU" sz="2000" b="1" dirty="0">
                <a:solidFill>
                  <a:srgbClr val="00B050"/>
                </a:solidFill>
                <a:cs typeface="Times New Roman" pitchFamily="18" charset="0"/>
              </a:rPr>
              <a:t>Блок </a:t>
            </a:r>
            <a:r>
              <a:rPr lang="ru-RU" sz="2000" b="1" dirty="0">
                <a:solidFill>
                  <a:srgbClr val="00B050"/>
                </a:solidFill>
              </a:rPr>
              <a:t>«КУЛЬТУРА»: </a:t>
            </a:r>
            <a:r>
              <a:rPr lang="ru-RU" b="1" dirty="0">
                <a:solidFill>
                  <a:srgbClr val="00B050"/>
                </a:solidFill>
                <a:cs typeface="Times New Roman" pitchFamily="18" charset="0"/>
              </a:rPr>
              <a:t>Формирование технологической культуры и проектно-технологического мышления  </a:t>
            </a:r>
          </a:p>
          <a:p>
            <a:pPr marL="360000" indent="-1077913">
              <a:spcBef>
                <a:spcPts val="0"/>
              </a:spcBef>
              <a:buNone/>
            </a:pPr>
            <a:r>
              <a:rPr lang="ru-RU" b="1" dirty="0">
                <a:solidFill>
                  <a:srgbClr val="00B050"/>
                </a:solidFill>
                <a:cs typeface="Times New Roman" pitchFamily="18" charset="0"/>
              </a:rPr>
              <a:t>             обучающихся</a:t>
            </a:r>
            <a:r>
              <a:rPr lang="ru-RU" b="1" dirty="0">
                <a:solidFill>
                  <a:srgbClr val="00B050"/>
                </a:solidFill>
              </a:rPr>
              <a:t> </a:t>
            </a:r>
          </a:p>
          <a:p>
            <a:r>
              <a:rPr lang="ru-RU" sz="800" b="1" dirty="0"/>
              <a:t>            </a:t>
            </a:r>
            <a:r>
              <a:rPr lang="ru-RU" sz="1600" b="1" dirty="0"/>
              <a:t>Выпускник научится:</a:t>
            </a:r>
            <a:endParaRPr lang="ru-RU" sz="1600" dirty="0"/>
          </a:p>
          <a:p>
            <a:pPr lvl="0"/>
            <a:r>
              <a:rPr lang="ru-RU" sz="1400" dirty="0"/>
              <a:t>- проводить анализ потребностей в тех или иных материальных или информационных продуктах;</a:t>
            </a:r>
          </a:p>
          <a:p>
            <a:r>
              <a:rPr lang="ru-RU" sz="1400" dirty="0"/>
              <a:t>- выявлять и формулировать проблему, требующую технологического решения; определять цели проектирования субъективно нового продукта; </a:t>
            </a:r>
          </a:p>
          <a:p>
            <a:r>
              <a:rPr lang="ru-RU" sz="1400" dirty="0"/>
              <a:t>- анализировать возможные технологические решения, определять их достоинства и недостатки в заданной ситуации; готовить предложения технических или технологических решений с использованием методов и инструментов развития креативного мышления (например, дизайн-мышление, ТРИЗ и др.);</a:t>
            </a:r>
          </a:p>
          <a:p>
            <a:r>
              <a:rPr lang="ru-RU" sz="1400" dirty="0"/>
              <a:t>- описывать технологическое решение с помощью текста, схемы, рисунка, графического изображения, инструкций и иной технологической документации;</a:t>
            </a:r>
          </a:p>
          <a:p>
            <a:pPr lvl="0"/>
            <a:r>
              <a:rPr lang="ru-RU" sz="1400" dirty="0"/>
              <a:t>- выполнять чертежи и эскизы, а также работать в системах автоматизированного проектирования;</a:t>
            </a:r>
          </a:p>
          <a:p>
            <a:pPr lvl="0"/>
            <a:r>
              <a:rPr lang="ru-RU" sz="1400" dirty="0"/>
              <a:t>- планировать этапы выполнения работ и ресурсы для достижения целей проектирования; применять базовые принципы управления проектами;</a:t>
            </a:r>
          </a:p>
          <a:p>
            <a:pPr lvl="0"/>
            <a:r>
              <a:rPr lang="ru-RU" sz="1400" dirty="0"/>
              <a:t>- проводить анализ конструкции и конструирование механизмов, простейших роботов с помощью материального или виртуального конструктора;</a:t>
            </a:r>
          </a:p>
          <a:p>
            <a:r>
              <a:rPr lang="ru-RU" sz="1400" dirty="0"/>
              <a:t>- оценивать условия применимости технологии, в </a:t>
            </a:r>
            <a:r>
              <a:rPr lang="ru-RU" sz="1400" dirty="0" err="1"/>
              <a:t>т.ч</a:t>
            </a:r>
            <a:r>
              <a:rPr lang="ru-RU" sz="1400" dirty="0"/>
              <a:t>. с позиций экологической защищенности; применять базовые принципы бережливого производства, включая принципы организации рабочего места с учетом требований эргономики и научной организации труда;</a:t>
            </a:r>
          </a:p>
          <a:p>
            <a:pPr lvl="0"/>
            <a:r>
              <a:rPr lang="ru-RU" sz="1400" dirty="0"/>
              <a:t>- прогнозировать итоговые характеристики продукта в зависимости от изменения параметров и/или ресурсов, самостоятельно проверять прогнозы;</a:t>
            </a:r>
          </a:p>
          <a:p>
            <a:pPr lvl="0"/>
            <a:r>
              <a:rPr lang="ru-RU" sz="1400" dirty="0"/>
              <a:t>- в зависимости от ситуации оптимизировать базовые технологии, проводить анализ возможности использования альтернативных ресурсов, соединять в единый технологический процесс несколько технологий без их видоизменения для получения нового материального или информационного продукта;</a:t>
            </a:r>
          </a:p>
          <a:p>
            <a:r>
              <a:rPr lang="ru-RU" sz="1400" dirty="0"/>
              <a:t>- выполнять изготовление материального продукта с заданными свойствами на основе технологической документации с применением элементарных и сложных рабочих инструментов /технологического оборудования; включая планирование, моделирование и разработку документации в информационной среде (конструкторе), согласно задачам собственной деятельности /на основе самостоятельно проведенных исследований потребительских интересов;</a:t>
            </a:r>
          </a:p>
          <a:p>
            <a:r>
              <a:rPr lang="ru-RU" sz="1400" dirty="0"/>
              <a:t>- следовать технологическому процессу, проводить оценку и испытание полученного продукта;</a:t>
            </a:r>
          </a:p>
          <a:p>
            <a:pPr lvl="0"/>
            <a:r>
              <a:rPr lang="ru-RU" sz="1400" dirty="0"/>
              <a:t>- выполнять базовые операции редактора компьютерного трехмерного проектирования (на выбор образовательной организации).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Выпускник получит возможность научиться:</a:t>
            </a:r>
            <a:endParaRPr lang="ru-RU" sz="1600" i="1" dirty="0">
              <a:solidFill>
                <a:srgbClr val="002060"/>
              </a:solidFill>
            </a:endParaRPr>
          </a:p>
          <a:p>
            <a:pPr lvl="0"/>
            <a:r>
              <a:rPr lang="ru-RU" sz="1400" i="1" dirty="0">
                <a:solidFill>
                  <a:srgbClr val="002060"/>
                </a:solidFill>
              </a:rPr>
              <a:t>- модифицировать имеющиеся продукты в соответствии с потребностью /задачей деятельности; в соответствии с их характеристиками разрабатывать технологию изготовления на основе базовой технологии;</a:t>
            </a:r>
            <a:endParaRPr lang="ru-RU" sz="1400" dirty="0">
              <a:solidFill>
                <a:srgbClr val="002060"/>
              </a:solidFill>
            </a:endParaRPr>
          </a:p>
          <a:p>
            <a:pPr lvl="0"/>
            <a:r>
              <a:rPr lang="ru-RU" sz="1400" i="1" dirty="0">
                <a:solidFill>
                  <a:srgbClr val="002060"/>
                </a:solidFill>
              </a:rPr>
              <a:t>- </a:t>
            </a:r>
            <a:r>
              <a:rPr lang="ru-RU" sz="1400" i="1" dirty="0" err="1">
                <a:solidFill>
                  <a:srgbClr val="002060"/>
                </a:solidFill>
              </a:rPr>
              <a:t>технологизировать</a:t>
            </a:r>
            <a:r>
              <a:rPr lang="ru-RU" sz="1400" i="1" dirty="0">
                <a:solidFill>
                  <a:srgbClr val="002060"/>
                </a:solidFill>
              </a:rPr>
              <a:t> личный опыт, представлять на основе ретроспективного анализа и унификации </a:t>
            </a:r>
          </a:p>
          <a:p>
            <a:pPr lvl="0"/>
            <a:r>
              <a:rPr lang="ru-RU" sz="1400" i="1" dirty="0">
                <a:solidFill>
                  <a:srgbClr val="002060"/>
                </a:solidFill>
              </a:rPr>
              <a:t>деятельности описание в виде инструкции или иной технологической документации;</a:t>
            </a:r>
            <a:endParaRPr lang="ru-RU" sz="1400" dirty="0">
              <a:solidFill>
                <a:srgbClr val="002060"/>
              </a:solidFill>
            </a:endParaRPr>
          </a:p>
          <a:p>
            <a:pPr lvl="0"/>
            <a:r>
              <a:rPr lang="ru-RU" sz="1400" i="1" dirty="0">
                <a:solidFill>
                  <a:srgbClr val="002060"/>
                </a:solidFill>
              </a:rPr>
              <a:t>- оценивать коммерческий потенциал продукта и/или технологии.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49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8991121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ПРЕДМЕТНЫЕ РЕЗУЛЬТАТЫ ОСВОЕНИЯ ПРОГРАММЫ ПО БЛОКАМ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DF1AA9D4-0863-C646-9827-56CEE10A030B}"/>
              </a:ext>
            </a:extLst>
          </p:cNvPr>
          <p:cNvSpPr/>
          <p:nvPr/>
        </p:nvSpPr>
        <p:spPr>
          <a:xfrm>
            <a:off x="85943" y="1013021"/>
            <a:ext cx="461308" cy="410992"/>
          </a:xfrm>
          <a:prstGeom prst="ellipse">
            <a:avLst/>
          </a:prstGeom>
          <a:noFill/>
          <a:ln w="3810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7987" y="932245"/>
            <a:ext cx="1189419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B050"/>
                </a:solidFill>
                <a:cs typeface="Times New Roman" pitchFamily="18" charset="0"/>
              </a:rPr>
              <a:t>         </a:t>
            </a:r>
            <a:r>
              <a:rPr lang="ru-RU" sz="2000" b="1" dirty="0">
                <a:solidFill>
                  <a:srgbClr val="00B050"/>
                </a:solidFill>
                <a:cs typeface="Times New Roman" pitchFamily="18" charset="0"/>
              </a:rPr>
              <a:t>Блок </a:t>
            </a:r>
            <a:r>
              <a:rPr lang="ru-RU" sz="2000" b="1" dirty="0">
                <a:solidFill>
                  <a:srgbClr val="00B050"/>
                </a:solidFill>
              </a:rPr>
              <a:t>«ЛИЧНОСТНОЕ РАЗВИТИЕ»: </a:t>
            </a:r>
            <a:r>
              <a:rPr lang="ru-RU" b="1" dirty="0">
                <a:solidFill>
                  <a:srgbClr val="00B050"/>
                </a:solidFill>
              </a:rPr>
              <a:t>Построение образовательных траекторий и планов в области  </a:t>
            </a:r>
          </a:p>
          <a:p>
            <a:pPr algn="just"/>
            <a:r>
              <a:rPr lang="ru-RU" b="1" dirty="0">
                <a:solidFill>
                  <a:srgbClr val="00B050"/>
                </a:solidFill>
              </a:rPr>
              <a:t>         профессионального самоопределения</a:t>
            </a:r>
            <a:endParaRPr lang="ru-RU" dirty="0">
              <a:solidFill>
                <a:srgbClr val="00B050"/>
              </a:solidFill>
            </a:endParaRPr>
          </a:p>
          <a:p>
            <a:r>
              <a:rPr lang="ru-RU" sz="800" b="1" dirty="0"/>
              <a:t> </a:t>
            </a:r>
            <a:endParaRPr lang="ru-RU" sz="800" dirty="0"/>
          </a:p>
          <a:p>
            <a:r>
              <a:rPr lang="ru-RU" b="1" dirty="0"/>
              <a:t>Выпускник научится:</a:t>
            </a:r>
            <a:endParaRPr lang="ru-RU" dirty="0"/>
          </a:p>
          <a:p>
            <a:pPr lvl="0"/>
            <a:r>
              <a:rPr lang="ru-RU" dirty="0"/>
              <a:t>- характеризовать группы профессий, относящихся к актуальному технологическому укладу;</a:t>
            </a:r>
          </a:p>
          <a:p>
            <a:pPr lvl="0"/>
            <a:r>
              <a:rPr lang="ru-RU" dirty="0"/>
              <a:t>- характеризовать ситуацию на региональном рынке труда, называть тенденции ее развития;</a:t>
            </a:r>
          </a:p>
          <a:p>
            <a:pPr lvl="0"/>
            <a:r>
              <a:rPr lang="ru-RU" dirty="0"/>
              <a:t>- разъяснять социальное значение групп профессий, востребованных на региональном рынке труда;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анализировать и обосновывать свои мотивы и причины принятия тех или иных решений, связанных с выбором </a:t>
            </a:r>
          </a:p>
          <a:p>
            <a:pPr lvl="0"/>
            <a:r>
              <a:rPr lang="ru-RU" dirty="0"/>
              <a:t>     и реализацией образовательной траектории;</a:t>
            </a:r>
          </a:p>
          <a:p>
            <a:pPr marL="285750" lvl="0" indent="-285750">
              <a:buFontTx/>
              <a:buChar char="-"/>
            </a:pPr>
            <a:r>
              <a:rPr lang="ru-RU" dirty="0"/>
              <a:t>анализировать свои возможности и предпочтения, связанные с освоением определенного уровня образовательных  программ и реализацией тех или иных видов деятельности.</a:t>
            </a:r>
          </a:p>
          <a:p>
            <a:endParaRPr lang="ru-RU" sz="800" b="1" i="1" dirty="0"/>
          </a:p>
          <a:p>
            <a:r>
              <a:rPr lang="ru-RU" b="1" i="1" dirty="0">
                <a:solidFill>
                  <a:srgbClr val="002060"/>
                </a:solidFill>
              </a:rPr>
              <a:t>Выпускник получит возможность научиться:</a:t>
            </a:r>
            <a:endParaRPr lang="ru-RU" i="1" dirty="0">
              <a:solidFill>
                <a:srgbClr val="002060"/>
              </a:solidFill>
            </a:endParaRPr>
          </a:p>
          <a:p>
            <a:pPr lvl="0"/>
            <a:r>
              <a:rPr lang="ru-RU" i="1" dirty="0">
                <a:solidFill>
                  <a:srgbClr val="002060"/>
                </a:solidFill>
              </a:rPr>
              <a:t>- предлагать альтернативные варианты образовательной траектории для профессионального развития;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i="1" dirty="0">
                <a:solidFill>
                  <a:srgbClr val="002060"/>
                </a:solidFill>
              </a:rPr>
              <a:t>- характеризовать группы предприятий региона проживания;</a:t>
            </a:r>
            <a:endParaRPr lang="ru-RU" dirty="0">
              <a:solidFill>
                <a:srgbClr val="002060"/>
              </a:solidFill>
            </a:endParaRPr>
          </a:p>
          <a:p>
            <a:pPr lvl="0"/>
            <a:r>
              <a:rPr lang="ru-RU" i="1" dirty="0">
                <a:solidFill>
                  <a:srgbClr val="002060"/>
                </a:solidFill>
              </a:rPr>
              <a:t>- получать опыт поиска, извлечения, структурирования и обработки информации о перспективах развития современных производств и тенденциях их развития в регионе проживания и в мире, а также информации об актуальном состоянии и перспективах развития регионального и мирового рынка труда.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49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997476" y="197703"/>
            <a:ext cx="10098077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ПРИМЕРНОЕ ТЕМАТИЧЕСКОЕ ПЛАНИРОВАНИЕ ПО ТЕХНОЛОГИИ</a:t>
            </a:r>
            <a:endParaRPr lang="ru-RU" sz="24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21082"/>
              </p:ext>
            </p:extLst>
          </p:nvPr>
        </p:nvGraphicFramePr>
        <p:xfrm>
          <a:off x="152399" y="1080655"/>
          <a:ext cx="11819467" cy="4684522"/>
        </p:xfrm>
        <a:graphic>
          <a:graphicData uri="http://schemas.openxmlformats.org/drawingml/2006/table">
            <a:tbl>
              <a:tblPr firstRow="1">
                <a:tableStyleId>{0505E3EF-67EA-436B-97B2-0124C06EBD24}</a:tableStyleId>
              </a:tblPr>
              <a:tblGrid>
                <a:gridCol w="91609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57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18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10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49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249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6600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Разделы / модули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</a:rPr>
                        <a:t>Классы обучения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75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2D3494"/>
                          </a:solidFill>
                          <a:effectLst/>
                        </a:rPr>
                        <a:t>5</a:t>
                      </a:r>
                      <a:endParaRPr lang="ru-RU" sz="2000" b="1" dirty="0">
                        <a:solidFill>
                          <a:srgbClr val="2D349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2D349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2D349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2D3494"/>
                          </a:solidFill>
                          <a:effectLst/>
                        </a:rPr>
                        <a:t>8</a:t>
                      </a:r>
                      <a:endParaRPr lang="ru-RU" sz="2000" b="1" dirty="0">
                        <a:solidFill>
                          <a:srgbClr val="2D349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2D3494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7141">
                <a:tc>
                  <a:txBody>
                    <a:bodyPr/>
                    <a:lstStyle/>
                    <a:p>
                      <a:r>
                        <a:rPr lang="ru-RU" sz="1800" b="1" dirty="0"/>
                        <a:t>БАЗОВЫЕ МОДУЛИ </a:t>
                      </a:r>
                      <a:r>
                        <a:rPr lang="ru-RU" sz="1800" b="0" i="1" dirty="0">
                          <a:solidFill>
                            <a:srgbClr val="1D0DB3"/>
                          </a:solidFill>
                        </a:rPr>
                        <a:t>(не менее 70%)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50</a:t>
                      </a: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50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50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C00000"/>
                          </a:solidFill>
                        </a:rPr>
                        <a:t>50</a:t>
                      </a: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71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Производство и технологии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71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Технологии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обработки материалов, пищевых продуктов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7141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Компьютерная графика, черчение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7141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Робототехника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7141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3D-моделирование,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</a:rPr>
                        <a:t>прототипирование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 и макетирование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7141">
                <a:tc>
                  <a:txBody>
                    <a:bodyPr/>
                    <a:lstStyle/>
                    <a:p>
                      <a:pPr algn="l"/>
                      <a:r>
                        <a:rPr lang="ru-RU" sz="1800" b="0" dirty="0">
                          <a:solidFill>
                            <a:schemeClr val="tx1"/>
                          </a:solidFill>
                        </a:rPr>
                        <a:t>Автоматизированные системы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71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kern="1200" baseline="0" dirty="0">
                          <a:solidFill>
                            <a:srgbClr val="7030A0"/>
                          </a:solidFill>
                        </a:rPr>
                        <a:t>Технологии творческой, проектной и исследовательской деятельности</a:t>
                      </a:r>
                      <a:endParaRPr lang="ru-RU" sz="1800" b="1" dirty="0">
                        <a:solidFill>
                          <a:srgbClr val="7030A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71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cs typeface="Times New Roman" pitchFamily="18" charset="0"/>
                        </a:rPr>
                        <a:t>Построение образовательных траекторий и планов в области  профессионального самоопределения 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</a:rPr>
                        <a:t>+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75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dirty="0"/>
                        <a:t>ДОПОЛНИТЕЛЬНЫЕ МОДУЛИ </a:t>
                      </a:r>
                      <a:r>
                        <a:rPr lang="ru-RU" sz="1800" b="0" i="1" dirty="0">
                          <a:solidFill>
                            <a:srgbClr val="1D0DB3"/>
                          </a:solidFill>
                        </a:rPr>
                        <a:t>(не более 30%)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075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>
                          <a:solidFill>
                            <a:schemeClr val="accent6">
                              <a:lumMod val="25000"/>
                            </a:schemeClr>
                          </a:solidFill>
                        </a:rPr>
                        <a:t>Растениеводство / Животноводство</a:t>
                      </a:r>
                      <a:endParaRPr lang="ru-RU" sz="1800" dirty="0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71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>
                          <a:solidFill>
                            <a:schemeClr val="accent6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тематические модули (по выбору учащихся / педагогов / школы)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4342">
                <a:tc>
                  <a:txBody>
                    <a:bodyPr/>
                    <a:lstStyle/>
                    <a:p>
                      <a:pPr algn="r"/>
                      <a:r>
                        <a:rPr lang="ru-RU" sz="2000" b="1" u="none" strike="noStrike" kern="1200" baseline="0" dirty="0">
                          <a:solidFill>
                            <a:srgbClr val="2D3494"/>
                          </a:solidFill>
                        </a:rPr>
                        <a:t>ВСЕГО:	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2D3494"/>
                          </a:solidFill>
                          <a:effectLst/>
                        </a:rPr>
                        <a:t>70</a:t>
                      </a:r>
                      <a:endParaRPr lang="ru-RU" sz="2000" b="1" dirty="0">
                        <a:solidFill>
                          <a:srgbClr val="2D349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D3494"/>
                          </a:solidFill>
                          <a:effectLst/>
                        </a:rPr>
                        <a:t>70</a:t>
                      </a:r>
                      <a:endParaRPr lang="ru-RU" sz="2000" b="1" dirty="0">
                        <a:solidFill>
                          <a:srgbClr val="2D349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D3494"/>
                          </a:solidFill>
                          <a:effectLst/>
                        </a:rPr>
                        <a:t>70</a:t>
                      </a:r>
                      <a:endParaRPr lang="ru-RU" sz="2000" b="1" dirty="0">
                        <a:solidFill>
                          <a:srgbClr val="2D349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2D3494"/>
                          </a:solidFill>
                          <a:effectLst/>
                        </a:rPr>
                        <a:t>70</a:t>
                      </a:r>
                      <a:endParaRPr lang="ru-RU" sz="2000" b="1" dirty="0">
                        <a:solidFill>
                          <a:srgbClr val="2D349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rgbClr val="2D3494"/>
                          </a:solidFill>
                          <a:effectLst/>
                        </a:rPr>
                        <a:t>35</a:t>
                      </a:r>
                      <a:endParaRPr lang="ru-RU" sz="2000" b="1" dirty="0">
                        <a:solidFill>
                          <a:srgbClr val="2D3494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3051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9" name="Picture 9" descr="C:\Users\Kachurova.ME\Downloads\shutterstock_689327416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2192000" cy="4521667"/>
          </a:xfrm>
          <a:prstGeom prst="rect">
            <a:avLst/>
          </a:prstGeom>
          <a:noFill/>
        </p:spPr>
      </p:pic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84364723"/>
              </p:ext>
            </p:extLst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55132" y="1869980"/>
            <a:ext cx="114817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200" b="1" dirty="0">
                <a:solidFill>
                  <a:srgbClr val="2D3494"/>
                </a:solidFill>
              </a:rPr>
              <a:t>УЧЕБНО-МЕТОДИЧЕСКОЕ ОБЕСПЕЧЕНИЕ </a:t>
            </a:r>
          </a:p>
        </p:txBody>
      </p:sp>
    </p:spTree>
    <p:extLst>
      <p:ext uri="{BB962C8B-B14F-4D97-AF65-F5344CB8AC3E}">
        <p14:creationId xmlns:p14="http://schemas.microsoft.com/office/powerpoint/2010/main" val="3191635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15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10212432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  <a:cs typeface="Times New Roman" panose="02020603050405020304" pitchFamily="18" charset="0"/>
              </a:rPr>
              <a:t>УЧЕБНО-МЕТОДИЧЕСКОЕ ОБЕСПЕЧЕНИЕ ОБРАЗОВАТЕЛЬНОГО ПРОЦЕССА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100849" y="800844"/>
            <a:ext cx="11984199" cy="5892976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sz="1900" b="1" u="sng" dirty="0">
                <a:solidFill>
                  <a:srgbClr val="C00000"/>
                </a:solidFill>
                <a:cs typeface="Times New Roman" panose="02020603050405020304" pitchFamily="18" charset="0"/>
              </a:rPr>
              <a:t>Федеральный закон </a:t>
            </a:r>
            <a:r>
              <a:rPr lang="ru-RU" sz="1900" b="1" u="sng" dirty="0">
                <a:solidFill>
                  <a:srgbClr val="C00000"/>
                </a:solidFill>
              </a:rPr>
              <a:t>«Об образовании в Российской Федерации» от 29.12.2012 г., №</a:t>
            </a:r>
            <a:r>
              <a:rPr lang="en-US" sz="1900" b="1" u="sng" dirty="0">
                <a:solidFill>
                  <a:srgbClr val="C00000"/>
                </a:solidFill>
              </a:rPr>
              <a:t>273-</a:t>
            </a:r>
            <a:r>
              <a:rPr lang="ru-RU" sz="1900" b="1" u="sng" dirty="0">
                <a:solidFill>
                  <a:srgbClr val="C00000"/>
                </a:solidFill>
              </a:rPr>
              <a:t>ФЗ: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b="1" dirty="0">
                <a:solidFill>
                  <a:srgbClr val="7030A0"/>
                </a:solidFill>
              </a:rPr>
              <a:t>Статья 18. Печатные и электронные образовательные и информационные ресурсы</a:t>
            </a:r>
          </a:p>
          <a:p>
            <a:pPr marL="0" indent="0">
              <a:spcBef>
                <a:spcPts val="0"/>
              </a:spcBef>
              <a:buNone/>
            </a:pPr>
            <a:endParaRPr lang="ru-RU" sz="900" b="1" dirty="0">
              <a:solidFill>
                <a:srgbClr val="7030A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/>
              <a:t>1. В организациях, осуществляющих образовательную деятельность, в целях обеспечения реализации образовательных программ формируются библиотеки, в том числе цифровые (электронные) библиотеки, обеспечивающие доступ к профессиональным базам данных, информационным справочным и поисковым системам, а также иным информационным ресурсам. </a:t>
            </a:r>
            <a:r>
              <a:rPr lang="ru-RU" sz="1700" b="1" dirty="0"/>
              <a:t>Библиотечный фонд должен быть укомплектован печатными и (или) электронными учебными изданиями (включая учебники и учебные пособия), методическими и периодическими изданиями по всем </a:t>
            </a:r>
            <a:r>
              <a:rPr lang="ru-RU" sz="1700" dirty="0"/>
              <a:t>входящим в реализуемые основные образовательные программы </a:t>
            </a:r>
            <a:r>
              <a:rPr lang="ru-RU" sz="1700" b="1" dirty="0"/>
              <a:t>учебным предметам, курсам, дисциплинам (модулям).</a:t>
            </a:r>
          </a:p>
          <a:p>
            <a:pPr marL="0" indent="0">
              <a:spcBef>
                <a:spcPts val="0"/>
              </a:spcBef>
              <a:buNone/>
            </a:pPr>
            <a:endParaRPr lang="ru-RU" sz="900" b="1" dirty="0"/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/>
              <a:t>4. </a:t>
            </a:r>
            <a:r>
              <a:rPr lang="ru-RU" sz="1700" b="1" dirty="0"/>
              <a:t>Организации, осуществляющие образовательную деятельность </a:t>
            </a:r>
            <a:r>
              <a:rPr lang="ru-RU" sz="1700" dirty="0"/>
              <a:t>по образовательным программам начального, основного, среднего общего образования, для использования при реализации указанных образовательных программ </a:t>
            </a:r>
            <a:r>
              <a:rPr lang="ru-RU" sz="1700" b="1" dirty="0"/>
              <a:t>выбирают: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/>
              <a:t>   1) </a:t>
            </a:r>
            <a:r>
              <a:rPr lang="ru-RU" sz="1700" b="1" dirty="0">
                <a:solidFill>
                  <a:srgbClr val="1D0DB3"/>
                </a:solidFill>
              </a:rPr>
              <a:t>учебники</a:t>
            </a:r>
            <a:r>
              <a:rPr lang="ru-RU" sz="1700" dirty="0">
                <a:solidFill>
                  <a:srgbClr val="1D0DB3"/>
                </a:solidFill>
              </a:rPr>
              <a:t> из числа </a:t>
            </a:r>
            <a:r>
              <a:rPr lang="ru-RU" sz="1700" b="1" dirty="0">
                <a:solidFill>
                  <a:srgbClr val="1D0DB3"/>
                </a:solidFill>
              </a:rPr>
              <a:t>входящих в федеральный перечень учебников</a:t>
            </a:r>
            <a:r>
              <a:rPr lang="ru-RU" sz="1700" dirty="0"/>
              <a:t>, допущенных к использованию при реализации имеющих государственную аккредитацию образовательных программ начального, основного, среднего общего образования;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/>
              <a:t>   2</a:t>
            </a:r>
            <a:r>
              <a:rPr lang="ru-RU" sz="1700" dirty="0">
                <a:solidFill>
                  <a:srgbClr val="1D0DB3"/>
                </a:solidFill>
              </a:rPr>
              <a:t>) </a:t>
            </a:r>
            <a:r>
              <a:rPr lang="ru-RU" sz="1700" b="1" dirty="0">
                <a:solidFill>
                  <a:srgbClr val="1D0DB3"/>
                </a:solidFill>
              </a:rPr>
              <a:t>учебные пособия</a:t>
            </a:r>
            <a:r>
              <a:rPr lang="ru-RU" sz="1700" dirty="0"/>
              <a:t>, выпущенные организациями, входящими в перечень организаций, осуществляющих выпуск учебных пособий, которые допускаются к использованию при реализации имеющих государственную аккредитацию образовательных программ начального, основного, среднего общего образования.</a:t>
            </a:r>
          </a:p>
          <a:p>
            <a:pPr marL="0" indent="0">
              <a:spcBef>
                <a:spcPts val="0"/>
              </a:spcBef>
              <a:buNone/>
            </a:pPr>
            <a:endParaRPr lang="ru-RU" sz="9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/>
              <a:t>5. </a:t>
            </a:r>
            <a:r>
              <a:rPr lang="ru-RU" sz="1700" b="1" dirty="0"/>
              <a:t>Федеральный </a:t>
            </a:r>
            <a:r>
              <a:rPr lang="ru-RU" sz="1700" b="1" dirty="0">
                <a:hlinkClick r:id="rId3"/>
              </a:rPr>
              <a:t>перечень</a:t>
            </a:r>
            <a:r>
              <a:rPr lang="ru-RU" sz="1700" b="1" dirty="0"/>
              <a:t> учебников, допущенных к использованию </a:t>
            </a:r>
            <a:r>
              <a:rPr lang="ru-RU" sz="1700" dirty="0"/>
              <a:t>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деятельность, утверждается федеральным органом исполнительной власти, осуществляющим функции по выработке и реализации государственной политики и нормативно-правовому регулированию в сфере общего образования, и </a:t>
            </a:r>
            <a:r>
              <a:rPr lang="ru-RU" sz="1700" b="1" dirty="0"/>
              <a:t>включает в себя перечни учебников, допущенных к использованию при реализации обязательной части основной образовательной программы и части, формируемой участниками образовательных отношений</a:t>
            </a:r>
            <a:r>
              <a:rPr lang="ru-RU" sz="1700" dirty="0"/>
              <a:t>, в том числе учебников, обеспечивающих учет региональных и этнокультурных особенностей субъектов Российской Федерации, реализацию прав граждан на получение образования на родном языке из числа языков народов Российской Федерации и изучение родного языка из числа языков народов Российской Федерации и литературы народов России на родном языке. </a:t>
            </a:r>
          </a:p>
          <a:p>
            <a:pPr marL="0" indent="0">
              <a:spcBef>
                <a:spcPts val="0"/>
              </a:spcBef>
              <a:buNone/>
            </a:pPr>
            <a:endParaRPr lang="ru-RU" sz="900" b="1" u="sng" dirty="0">
              <a:solidFill>
                <a:srgbClr val="00B05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u="sng" dirty="0">
                <a:solidFill>
                  <a:srgbClr val="00B050"/>
                </a:solidFill>
              </a:rPr>
              <a:t>Приказ Министерства просвещения Российской Федерации от 09.06.2016 г. N 699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700" dirty="0"/>
              <a:t>«Об утверждении перечня организаций, осуществляющих выпуск учебных пособий, которые допускаются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образования» </a:t>
            </a:r>
          </a:p>
        </p:txBody>
      </p:sp>
    </p:spTree>
    <p:extLst>
      <p:ext uri="{BB962C8B-B14F-4D97-AF65-F5344CB8AC3E}">
        <p14:creationId xmlns:p14="http://schemas.microsoft.com/office/powerpoint/2010/main" val="4276047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16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10212432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ФЕДЕРАЛЬНЫЙ ПЕРЕЧЕНЬ УЧЕБНИКОВ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161137"/>
              </p:ext>
            </p:extLst>
          </p:nvPr>
        </p:nvGraphicFramePr>
        <p:xfrm>
          <a:off x="137987" y="1378858"/>
          <a:ext cx="11894200" cy="4846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4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2945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808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691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4540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Документ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Тематический раздел в ФПУ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Учебный предмет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Авторы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6043">
                <a:tc row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/>
                        <a:t>приказ Министерства просвещения РФ №254 от 20.05.2020 г. </a:t>
                      </a:r>
                      <a:r>
                        <a:rPr lang="ru-RU" sz="1400" dirty="0"/>
                        <a:t>(</a:t>
                      </a:r>
                      <a:r>
                        <a:rPr lang="ru-RU" sz="1400" i="1" dirty="0"/>
                        <a:t>вступил в силу с 25.09.2020 г.)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Срок действия – на 5 лет.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/>
                        <a:t>Новый приказ зафиксировал итоговый состав ФПУ по учебникам, который</a:t>
                      </a:r>
                      <a:r>
                        <a:rPr lang="ru-RU" sz="1300" baseline="0" dirty="0"/>
                        <a:t> </a:t>
                      </a:r>
                      <a:r>
                        <a:rPr lang="ru-RU" sz="1300" dirty="0"/>
                        <a:t>сформировался по приказу № 345 от 28.12.2018 г. с учетом всех изменений по приказам Министерства просвещения России</a:t>
                      </a:r>
                      <a:r>
                        <a:rPr lang="ru-RU" sz="1300" baseline="0" dirty="0"/>
                        <a:t>  в </a:t>
                      </a:r>
                      <a:r>
                        <a:rPr lang="ru-RU" sz="1300" dirty="0"/>
                        <a:t>2019-2020 гг. </a:t>
                      </a:r>
                      <a:r>
                        <a:rPr lang="ru-RU" sz="1300" b="1" dirty="0"/>
                        <a:t>Никакие новые учебники не были включены или исключены из перечня.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Раздел 1: учебники для реализации обязательной части основной образовательной программы (ООП)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dirty="0"/>
                        <a:t>раздел </a:t>
                      </a:r>
                      <a:r>
                        <a:rPr lang="ru-RU" sz="1100" b="0" dirty="0"/>
                        <a:t>1.1.2.7. Основное общее образование.</a:t>
                      </a:r>
                      <a:r>
                        <a:rPr lang="ru-RU" sz="1100" b="0" baseline="0" dirty="0"/>
                        <a:t> </a:t>
                      </a:r>
                      <a:r>
                        <a:rPr lang="ru-RU" sz="1100" b="0" dirty="0"/>
                        <a:t>Технология (предметная область).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 </a:t>
                      </a:r>
                      <a:r>
                        <a:rPr lang="ru-RU" sz="1100" b="0" i="1" dirty="0"/>
                        <a:t>1.1.2.7.1. Технология (учебный предмет)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1.1.2.7.1.1.1-1.2.7.1.1.4 : </a:t>
                      </a:r>
                      <a:r>
                        <a:rPr lang="ru-RU" sz="1200" b="0" dirty="0"/>
                        <a:t>Технология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/>
                        <a:t>(5, 6, 7, 8-9 классы)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Казакевич В.М., Пичугина Г.В., Семенова Г.Ю. и</a:t>
                      </a:r>
                      <a:r>
                        <a:rPr lang="ru-RU" sz="1200" baseline="0" dirty="0"/>
                        <a:t> др. / Под ред. Казакевича В.М.</a:t>
                      </a: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093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1.1.2.7.1.2.1-1.2.7.1.2.4 : </a:t>
                      </a:r>
                      <a:r>
                        <a:rPr lang="ru-RU" sz="1200" b="0" dirty="0"/>
                        <a:t>Технология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/>
                        <a:t>(5, 6, 7, 8-9 классы)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err="1"/>
                        <a:t>Глозман</a:t>
                      </a:r>
                      <a:r>
                        <a:rPr lang="ru-RU" sz="1200" dirty="0"/>
                        <a:t> Е.С., Кожина О.А., </a:t>
                      </a:r>
                      <a:r>
                        <a:rPr lang="ru-RU" sz="1200" dirty="0" err="1"/>
                        <a:t>Хотунцев</a:t>
                      </a:r>
                      <a:r>
                        <a:rPr lang="ru-RU" sz="1200" dirty="0"/>
                        <a:t> Ю.Л. и др.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6043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1.1.2.7.1.3.1-1.2.7.1.3.4: </a:t>
                      </a:r>
                      <a:r>
                        <a:rPr lang="ru-RU" sz="1200" b="0" dirty="0"/>
                        <a:t>Технология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/>
                        <a:t>(5, 6, 7, 8-9 классы)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Тищенко А.Т., Синица Н.В.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3037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Раздел 2: учебники, используемые для реализации части основной образовательной программы (ООП), формируемой участниками образовательных отношений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0" dirty="0"/>
                        <a:t>раздел 2.1.2.6. Основное общее образование. Технология (предметная область).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/>
                        <a:t>2.1.2.6.1 Черчение (учебный предмет)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1" dirty="0"/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100" b="0" dirty="0"/>
                        <a:t>раздел 2.1.3.2. Среднее общее образование. Технология (предметная область).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b="0" i="1" dirty="0"/>
                        <a:t>2.1.3.2.1.</a:t>
                      </a:r>
                      <a:r>
                        <a:rPr lang="ru-RU" sz="1100" b="0" baseline="0" dirty="0"/>
                        <a:t> </a:t>
                      </a:r>
                      <a:r>
                        <a:rPr lang="ru-RU" sz="1100" b="0" i="1" dirty="0"/>
                        <a:t>Технология (учебный предмет)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2.1.2.6.1.1.1: Черчение. 9 класс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Ботвинников А.Д., Виноградов В.Н., </a:t>
                      </a:r>
                      <a:r>
                        <a:rPr lang="ru-RU" sz="1200" dirty="0" err="1"/>
                        <a:t>Вышнепольский</a:t>
                      </a:r>
                      <a:r>
                        <a:rPr lang="ru-RU" sz="1200" dirty="0"/>
                        <a:t> И.С.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702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2.1.2.6.1.2.1: Черчение. 9 класс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Преображенская Н.Г., </a:t>
                      </a:r>
                      <a:r>
                        <a:rPr lang="ru-RU" sz="1200" dirty="0" err="1"/>
                        <a:t>Кодукова</a:t>
                      </a:r>
                      <a:r>
                        <a:rPr lang="ru-RU" sz="1200" dirty="0"/>
                        <a:t> И.В.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7155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i="0" dirty="0"/>
                        <a:t>2.1.3.2.1.1. Технология. </a:t>
                      </a:r>
                      <a:r>
                        <a:rPr lang="ru-RU" sz="1200" i="0" dirty="0"/>
                        <a:t>10-11 класс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i="0" dirty="0">
                          <a:solidFill>
                            <a:schemeClr val="tx1"/>
                          </a:solidFill>
                        </a:rPr>
                        <a:t>Симоненко В.Д., </a:t>
                      </a:r>
                      <a:r>
                        <a:rPr lang="ru-RU" sz="1200" i="0" dirty="0" err="1">
                          <a:solidFill>
                            <a:schemeClr val="tx1"/>
                          </a:solidFill>
                        </a:rPr>
                        <a:t>Матяш</a:t>
                      </a:r>
                      <a:r>
                        <a:rPr lang="ru-RU" sz="1200" i="0" dirty="0">
                          <a:solidFill>
                            <a:schemeClr val="tx1"/>
                          </a:solidFill>
                        </a:rPr>
                        <a:t> Н.В., </a:t>
                      </a:r>
                      <a:r>
                        <a:rPr lang="ru-RU" sz="1200" i="0" dirty="0" err="1">
                          <a:solidFill>
                            <a:schemeClr val="tx1"/>
                          </a:solidFill>
                        </a:rPr>
                        <a:t>Очинин</a:t>
                      </a:r>
                      <a:r>
                        <a:rPr lang="ru-RU" sz="1200" i="0" dirty="0">
                          <a:solidFill>
                            <a:schemeClr val="tx1"/>
                          </a:solidFill>
                        </a:rPr>
                        <a:t> О.П., Виноградов Д.В.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23466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1D0DB3"/>
                          </a:solidFill>
                        </a:rPr>
                        <a:t>приказ Министерства просвещения РФ №345 от 28.12.2018 г. /приказ Министерства просвещения РФ №632 от 22.11.2019 г.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i="1" dirty="0">
                          <a:solidFill>
                            <a:srgbClr val="1D0DB3"/>
                          </a:solidFill>
                        </a:rPr>
                        <a:t>Отменены с 25.09.2020 г.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 В новом столбце (№ 8) указывается формат учебника</a:t>
                      </a:r>
                      <a:r>
                        <a:rPr lang="ru-RU" sz="1300" i="1" dirty="0">
                          <a:solidFill>
                            <a:schemeClr val="tx1"/>
                          </a:solidFill>
                        </a:rPr>
                        <a:t>: «Специальный учебник» и «Углублённое обучение», </a:t>
                      </a:r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вместо указания в наименовании учебника в прежнем перечне.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 Учебник, включенный в 1 и 2 раздел приказа о ФПУ, можно использовать при реализации как ПЕРВОЙ, так и ВТОРОЙ части ООП.</a:t>
                      </a:r>
                      <a:endParaRPr lang="ru-RU" sz="130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2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1065313" y="841541"/>
            <a:ext cx="98978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</a:rPr>
              <a:t>Учебники для предметной области «Технология» (основное и среднее общее образование)</a:t>
            </a:r>
          </a:p>
        </p:txBody>
      </p:sp>
    </p:spTree>
    <p:extLst>
      <p:ext uri="{BB962C8B-B14F-4D97-AF65-F5344CB8AC3E}">
        <p14:creationId xmlns:p14="http://schemas.microsoft.com/office/powerpoint/2010/main" val="42650184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17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8991121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НОВАЯ ЛИНИЯ УМК ПО ТЕХНОЛОГИИ ДЛЯ 5-9 КЛАССОВ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26" name="Google Shape;328;p23"/>
          <p:cNvPicPr preferRelativeResize="0"/>
          <p:nvPr/>
        </p:nvPicPr>
        <p:blipFill rotWithShape="1">
          <a:blip r:embed="rId3">
            <a:alphaModFix/>
          </a:blip>
          <a:srcRect b="30972"/>
          <a:stretch/>
        </p:blipFill>
        <p:spPr>
          <a:xfrm>
            <a:off x="-2" y="3219451"/>
            <a:ext cx="12192001" cy="332048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Прямоугольник 26"/>
          <p:cNvSpPr/>
          <p:nvPr/>
        </p:nvSpPr>
        <p:spPr>
          <a:xfrm>
            <a:off x="685041" y="824924"/>
            <a:ext cx="6458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Авторы - </a:t>
            </a:r>
            <a:r>
              <a:rPr lang="ru-RU" sz="2000" b="1" dirty="0" err="1"/>
              <a:t>Глозман</a:t>
            </a:r>
            <a:r>
              <a:rPr lang="ru-RU" sz="2000" b="1" dirty="0"/>
              <a:t> Е.С., Кожина О.А., </a:t>
            </a:r>
            <a:r>
              <a:rPr lang="ru-RU" sz="2000" b="1" dirty="0" err="1"/>
              <a:t>Хотунцев</a:t>
            </a:r>
            <a:r>
              <a:rPr lang="ru-RU" sz="2000" b="1" dirty="0"/>
              <a:t> Ю.Л. и др.</a:t>
            </a:r>
          </a:p>
        </p:txBody>
      </p:sp>
      <p:pic>
        <p:nvPicPr>
          <p:cNvPr id="33" name="Google Shape;331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8312" y="238707"/>
            <a:ext cx="1036991" cy="1355659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" name="Google Shape;332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93569" y="925357"/>
            <a:ext cx="1115310" cy="1430981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4" name="Прямоугольник 33"/>
          <p:cNvSpPr/>
          <p:nvPr/>
        </p:nvSpPr>
        <p:spPr>
          <a:xfrm>
            <a:off x="638378" y="1583293"/>
            <a:ext cx="88963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800"/>
            </a:pPr>
            <a:r>
              <a:rPr lang="ru-RU" sz="2400" b="1" dirty="0">
                <a:solidFill>
                  <a:srgbClr val="C00000"/>
                </a:solidFill>
                <a:ea typeface="Calibri"/>
                <a:cs typeface="Calibri"/>
                <a:sym typeface="Calibri"/>
              </a:rPr>
              <a:t>Изложение материала ориентировано на проблемное обучение</a:t>
            </a:r>
            <a:endParaRPr lang="ru-RU" sz="2400" dirty="0">
              <a:solidFill>
                <a:srgbClr val="C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29;p23"/>
          <p:cNvSpPr txBox="1"/>
          <p:nvPr/>
        </p:nvSpPr>
        <p:spPr>
          <a:xfrm>
            <a:off x="8324411" y="2820417"/>
            <a:ext cx="3714749" cy="1103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ольшое количество практических заданий и примеров </a:t>
            </a:r>
            <a:r>
              <a:rPr lang="ru-RU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проектной  деятельности</a:t>
            </a:r>
            <a:endParaRPr sz="1800" b="0" i="0" u="none" strike="noStrike" cap="none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36;p23"/>
          <p:cNvSpPr txBox="1"/>
          <p:nvPr/>
        </p:nvSpPr>
        <p:spPr>
          <a:xfrm>
            <a:off x="4953468" y="2500684"/>
            <a:ext cx="2773571" cy="639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Знакомство с ш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ироким спектром профессий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35;p23"/>
          <p:cNvSpPr txBox="1"/>
          <p:nvPr/>
        </p:nvSpPr>
        <p:spPr>
          <a:xfrm>
            <a:off x="880524" y="3114416"/>
            <a:ext cx="3295650" cy="78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М</a:t>
            </a: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атериал по робототехнике, электротехнике и электронике</a:t>
            </a:r>
            <a:endParaRPr sz="1800" b="1" i="0" u="none" strike="noStrike" cap="none" dirty="0">
              <a:solidFill>
                <a:srgbClr val="2D349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" name="Google Shape;339;p23"/>
          <p:cNvCxnSpPr/>
          <p:nvPr/>
        </p:nvCxnSpPr>
        <p:spPr>
          <a:xfrm rot="5400000" flipH="1" flipV="1">
            <a:off x="1994938" y="4243997"/>
            <a:ext cx="1066822" cy="198783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F3696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39" name="Google Shape;339;p23"/>
          <p:cNvCxnSpPr/>
          <p:nvPr/>
        </p:nvCxnSpPr>
        <p:spPr>
          <a:xfrm rot="5400000" flipH="1" flipV="1">
            <a:off x="5809623" y="3121797"/>
            <a:ext cx="801353" cy="768795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F3696"/>
            </a:solidFill>
            <a:prstDash val="solid"/>
            <a:round/>
            <a:headEnd type="oval" w="med" len="med"/>
            <a:tailEnd type="oval" w="med" len="med"/>
          </a:ln>
        </p:spPr>
      </p:cxnSp>
      <p:cxnSp>
        <p:nvCxnSpPr>
          <p:cNvPr id="40" name="Google Shape;339;p23"/>
          <p:cNvCxnSpPr/>
          <p:nvPr/>
        </p:nvCxnSpPr>
        <p:spPr>
          <a:xfrm rot="5400000" flipH="1" flipV="1">
            <a:off x="9967382" y="3866921"/>
            <a:ext cx="781724" cy="606430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2F3696"/>
            </a:solidFill>
            <a:prstDash val="solid"/>
            <a:round/>
            <a:headEnd type="oval" w="med" len="med"/>
            <a:tailEnd type="oval" w="med" len="med"/>
          </a:ln>
        </p:spPr>
      </p:cxnSp>
    </p:spTree>
    <p:extLst>
      <p:ext uri="{BB962C8B-B14F-4D97-AF65-F5344CB8AC3E}">
        <p14:creationId xmlns:p14="http://schemas.microsoft.com/office/powerpoint/2010/main" val="1559887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18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896268" y="145226"/>
            <a:ext cx="5347912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400" b="1" dirty="0">
                <a:solidFill>
                  <a:srgbClr val="1D0DB3"/>
                </a:solidFill>
                <a:ea typeface="Open Sans Condensed" pitchFamily="34" charset="0"/>
                <a:cs typeface="Open Sans Condensed" pitchFamily="34" charset="0"/>
              </a:rPr>
              <a:t>ТЕХНОЛОГИЯ. </a:t>
            </a:r>
            <a:r>
              <a:rPr lang="ru-RU" sz="2400" b="1" dirty="0">
                <a:solidFill>
                  <a:srgbClr val="1D0DB3"/>
                </a:solidFill>
                <a:ea typeface="Calibri"/>
                <a:cs typeface="Calibri"/>
                <a:sym typeface="Calibri"/>
              </a:rPr>
              <a:t>5-9 классы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73421" y="692462"/>
            <a:ext cx="585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ea typeface="Calibri"/>
                <a:cs typeface="Calibri"/>
                <a:sym typeface="Calibri"/>
              </a:rPr>
              <a:t>авторы - </a:t>
            </a:r>
            <a:r>
              <a:rPr lang="ru-RU" b="1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Глозман</a:t>
            </a:r>
            <a:r>
              <a:rPr lang="ru-RU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Е.С., Кожина О.А., </a:t>
            </a:r>
            <a:r>
              <a:rPr lang="ru-RU" b="1" dirty="0" err="1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Хотунцев</a:t>
            </a:r>
            <a:r>
              <a:rPr lang="ru-RU" b="1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Ю.Л. и др. </a:t>
            </a:r>
            <a:endParaRPr lang="ru-RU" dirty="0"/>
          </a:p>
        </p:txBody>
      </p:sp>
      <p:sp>
        <p:nvSpPr>
          <p:cNvPr id="36" name="Google Shape;321;p22"/>
          <p:cNvSpPr/>
          <p:nvPr/>
        </p:nvSpPr>
        <p:spPr>
          <a:xfrm>
            <a:off x="4244157" y="2961839"/>
            <a:ext cx="2270943" cy="349254"/>
          </a:xfrm>
          <a:prstGeom prst="roundRect">
            <a:avLst>
              <a:gd name="adj" fmla="val 16667"/>
            </a:avLst>
          </a:prstGeom>
          <a:solidFill>
            <a:srgbClr val="2F36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ru-RU" sz="1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ФПУ - № 1.1.2.7.1.2.1-4</a:t>
            </a:r>
            <a:endParaRPr sz="1600" dirty="0"/>
          </a:p>
        </p:txBody>
      </p:sp>
      <p:sp>
        <p:nvSpPr>
          <p:cNvPr id="39" name="Стрелка вниз 38"/>
          <p:cNvSpPr/>
          <p:nvPr/>
        </p:nvSpPr>
        <p:spPr>
          <a:xfrm rot="16200000">
            <a:off x="4368786" y="4354512"/>
            <a:ext cx="253009" cy="878525"/>
          </a:xfrm>
          <a:prstGeom prst="downArrow">
            <a:avLst>
              <a:gd name="adj1" fmla="val 58299"/>
              <a:gd name="adj2" fmla="val 79989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42" name="Google Shape;31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5718" y="1301037"/>
            <a:ext cx="1660108" cy="2190947"/>
          </a:xfrm>
          <a:prstGeom prst="rect">
            <a:avLst/>
          </a:prstGeom>
          <a:noFill/>
          <a:ln w="9525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3" name="Google Shape;31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6400" y="1295769"/>
            <a:ext cx="1654969" cy="2190947"/>
          </a:xfrm>
          <a:prstGeom prst="rect">
            <a:avLst/>
          </a:prstGeom>
          <a:noFill/>
          <a:ln w="9525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" name="Google Shape;31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7888" y="1252296"/>
            <a:ext cx="1658304" cy="2215431"/>
          </a:xfrm>
          <a:prstGeom prst="rect">
            <a:avLst/>
          </a:prstGeom>
          <a:noFill/>
          <a:ln w="9525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" name="Google Shape;31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03431" y="1252296"/>
            <a:ext cx="1611853" cy="2215431"/>
          </a:xfrm>
          <a:prstGeom prst="rect">
            <a:avLst/>
          </a:prstGeom>
          <a:noFill/>
          <a:ln w="9525" cap="flat" cmpd="sng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5" name="Google Shape;357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83349" y="3991591"/>
            <a:ext cx="4933950" cy="18573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37" name="Google Shape;358;p25"/>
          <p:cNvSpPr/>
          <p:nvPr/>
        </p:nvSpPr>
        <p:spPr>
          <a:xfrm>
            <a:off x="1242700" y="4471845"/>
            <a:ext cx="2781590" cy="896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 учебниках приняты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условные обозначения: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532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19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8991121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ТЕМАТИЧЕСКОЕ ПЛАНИРОВАНИЕ (ПО ВАРИАНТАМ), 5-9 КЛАССЫ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24" name="Google Shape;349;p24"/>
          <p:cNvPicPr preferRelativeResize="0"/>
          <p:nvPr/>
        </p:nvPicPr>
        <p:blipFill rotWithShape="1">
          <a:blip r:embed="rId3">
            <a:alphaModFix/>
          </a:blip>
          <a:srcRect l="23271" t="16542" r="21999" b="5499"/>
          <a:stretch/>
        </p:blipFill>
        <p:spPr>
          <a:xfrm>
            <a:off x="295717" y="872356"/>
            <a:ext cx="5238307" cy="5744520"/>
          </a:xfrm>
          <a:prstGeom prst="rect">
            <a:avLst/>
          </a:prstGeom>
          <a:noFill/>
          <a:ln w="19050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Google Shape;35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6275" y="1072663"/>
            <a:ext cx="1840862" cy="261028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6" name="Google Shape;348;p24"/>
          <p:cNvSpPr/>
          <p:nvPr/>
        </p:nvSpPr>
        <p:spPr>
          <a:xfrm>
            <a:off x="5702969" y="3852489"/>
            <a:ext cx="6151464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400" b="1" i="0" u="none" strike="noStrike" cap="none" dirty="0">
                <a:ea typeface="Arial"/>
                <a:cs typeface="Arial"/>
                <a:sym typeface="Arial"/>
              </a:rPr>
              <a:t>Рабочая программа </a:t>
            </a:r>
            <a:r>
              <a:rPr lang="ru-RU" sz="1400" i="0" u="none" strike="noStrike" cap="none" dirty="0">
                <a:ea typeface="Arial"/>
                <a:cs typeface="Arial"/>
                <a:sym typeface="Arial"/>
              </a:rPr>
              <a:t>- </a:t>
            </a:r>
            <a:r>
              <a:rPr lang="ru-RU" sz="1400" i="0" u="sng" strike="noStrike" cap="none" dirty="0">
                <a:ea typeface="Arial"/>
                <a:cs typeface="Arial"/>
                <a:sym typeface="Arial"/>
                <a:hlinkClick r:id="rId5"/>
              </a:rPr>
              <a:t>https://rosuchebnik.ru/material/tekhnologiya-5-9-klassy-rabochaya-programma/</a:t>
            </a:r>
            <a:endParaRPr lang="ru-RU" sz="1400" i="0" u="sng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400" b="1" dirty="0">
              <a:solidFill>
                <a:srgbClr val="2F3696"/>
              </a:solidFill>
              <a:ea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1200"/>
            </a:pPr>
            <a:r>
              <a:rPr lang="ru-RU" sz="1400" b="1" i="0" u="none" strike="noStrike" cap="none" dirty="0">
                <a:ea typeface="Arial"/>
                <a:cs typeface="Arial"/>
                <a:sym typeface="Arial"/>
              </a:rPr>
              <a:t>Методическое пособие для 5 класса -</a:t>
            </a:r>
            <a:r>
              <a:rPr lang="ru-RU" sz="1400" b="1" i="0" u="none" strike="noStrike" cap="none" dirty="0">
                <a:solidFill>
                  <a:srgbClr val="2F3696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u="sng" dirty="0">
                <a:solidFill>
                  <a:srgbClr val="4383DD"/>
                </a:solidFill>
                <a:ea typeface="Arial"/>
                <a:cs typeface="Arial"/>
                <a:sym typeface="Arial"/>
                <a:hlinkClick r:id="rId6"/>
              </a:rPr>
              <a:t>https://rosuchebnik.ru/material/</a:t>
            </a:r>
            <a:r>
              <a:rPr lang="ru-RU" sz="1400" u="sng" dirty="0">
                <a:solidFill>
                  <a:srgbClr val="4383DD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u="sng" dirty="0">
                <a:solidFill>
                  <a:srgbClr val="4383DD"/>
                </a:solidFill>
                <a:ea typeface="Arial"/>
                <a:cs typeface="Arial"/>
                <a:sym typeface="Arial"/>
              </a:rPr>
              <a:t>metodicheskoe-posobie-k-uchebniku-kozhinoy-o-a-glozmana-e-s-tekhnologi/</a:t>
            </a:r>
            <a:endParaRPr lang="ru-RU" sz="1400" u="sng" dirty="0">
              <a:solidFill>
                <a:srgbClr val="4383DD"/>
              </a:solidFill>
              <a:ea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1200"/>
            </a:pPr>
            <a:endParaRPr lang="ru-RU" sz="1400" i="0" u="sng" strike="noStrike" cap="none" dirty="0">
              <a:solidFill>
                <a:srgbClr val="4383DD"/>
              </a:solidFill>
              <a:ea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1200"/>
            </a:pPr>
            <a:r>
              <a:rPr lang="ru-RU" sz="1400" b="1" dirty="0">
                <a:ea typeface="Arial"/>
                <a:cs typeface="Arial"/>
                <a:sym typeface="Arial"/>
              </a:rPr>
              <a:t>Методическое пособие для 6 класса - </a:t>
            </a:r>
            <a:r>
              <a:rPr lang="en-US" sz="1400" u="sng" dirty="0">
                <a:solidFill>
                  <a:srgbClr val="4383DD"/>
                </a:solidFill>
                <a:ea typeface="Arial"/>
                <a:cs typeface="Arial"/>
                <a:sym typeface="Arial"/>
                <a:hlinkClick r:id="rId6"/>
              </a:rPr>
              <a:t>https://rosuchebnik.ru/material/</a:t>
            </a:r>
            <a:r>
              <a:rPr lang="ru-RU" sz="1400" u="sng" dirty="0">
                <a:solidFill>
                  <a:srgbClr val="4383DD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u="sng" dirty="0">
                <a:solidFill>
                  <a:srgbClr val="4383DD"/>
                </a:solidFill>
                <a:ea typeface="Arial"/>
                <a:cs typeface="Arial"/>
                <a:sym typeface="Arial"/>
              </a:rPr>
              <a:t>tekhnologiya-6-klass-metodicheskoe-posobie-2/</a:t>
            </a:r>
            <a:endParaRPr lang="ru-RU" sz="1400" u="sng" dirty="0">
              <a:solidFill>
                <a:srgbClr val="4383DD"/>
              </a:solidFill>
              <a:ea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1200"/>
            </a:pPr>
            <a:endParaRPr lang="ru-RU" sz="1400" b="1" dirty="0">
              <a:ea typeface="Arial"/>
              <a:cs typeface="Arial"/>
              <a:sym typeface="Arial"/>
            </a:endParaRPr>
          </a:p>
          <a:p>
            <a:pPr lvl="0">
              <a:buClr>
                <a:srgbClr val="000000"/>
              </a:buClr>
              <a:buSzPts val="1200"/>
            </a:pPr>
            <a:r>
              <a:rPr lang="ru-RU" sz="1400" b="1" dirty="0">
                <a:ea typeface="Arial"/>
                <a:cs typeface="Arial"/>
                <a:sym typeface="Arial"/>
              </a:rPr>
              <a:t>Методическое пособие для 7 класса - </a:t>
            </a:r>
            <a:r>
              <a:rPr lang="en-US" sz="1400" u="sng" dirty="0">
                <a:solidFill>
                  <a:srgbClr val="4383DD"/>
                </a:solidFill>
                <a:ea typeface="Arial"/>
                <a:cs typeface="Arial"/>
                <a:sym typeface="Arial"/>
                <a:hlinkClick r:id="rId6"/>
              </a:rPr>
              <a:t>https://rosuchebnik.ru/material/</a:t>
            </a:r>
            <a:r>
              <a:rPr lang="ru-RU" sz="1400" u="sng" dirty="0">
                <a:solidFill>
                  <a:srgbClr val="4383DD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u="sng" dirty="0">
                <a:solidFill>
                  <a:srgbClr val="4383DD"/>
                </a:solidFill>
                <a:ea typeface="Arial"/>
                <a:cs typeface="Arial"/>
                <a:sym typeface="Arial"/>
              </a:rPr>
              <a:t>glozman-tekhnologiya-7-klass-metodicheskoe-posobie/</a:t>
            </a:r>
            <a:endParaRPr sz="1400" i="0" u="sng" strike="noStrike" cap="none" dirty="0">
              <a:solidFill>
                <a:srgbClr val="4383DD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191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90944" y="197703"/>
            <a:ext cx="10204609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altLang="ru-RU" sz="2400" dirty="0">
                <a:solidFill>
                  <a:srgbClr val="1D0DB3"/>
                </a:solidFill>
                <a:latin typeface="+mn-lt"/>
              </a:rPr>
              <a:t>СТРУКТУРА РАБОЧЕЙ ПРОГРАММЫ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1354" y="932051"/>
            <a:ext cx="118941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 indent="0"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</a:rPr>
              <a:t>Приказ Министерства образования и науки РФ от 31.12.2015 г., № 1577</a:t>
            </a:r>
          </a:p>
          <a:p>
            <a:r>
              <a:rPr lang="ru-RU" sz="1400" dirty="0"/>
              <a:t> </a:t>
            </a:r>
            <a:r>
              <a:rPr lang="ru-RU" dirty="0"/>
              <a:t>В соответствии с ФГОС ООО рабочие программы учебных предметов, курсов являются обязательным компонентом содержательного раздела образовательной программы образовательной организации. Примерные программы учебных предметов являются ориентиром для составления рабочих программ: определяет инвариантную (обязательную) и вариативную части учебного курса. Авторы рабочих программ могут по своему усмотрению структурировать учебный материал, определять последовательность его изучения, расширения объема содержания. </a:t>
            </a:r>
          </a:p>
          <a:p>
            <a:r>
              <a:rPr lang="ru-RU" dirty="0"/>
              <a:t> Рабочие программы учебных предметов, курсов, в том числе курсов внеурочной деятельности, разрабатываются на основе требований к результатам освоения основной образовательной программы основного общего образования с учетом программ, включенных в ее структуру. </a:t>
            </a:r>
          </a:p>
          <a:p>
            <a:r>
              <a:rPr lang="ru-RU" dirty="0"/>
              <a:t> Рабочие программы учебных предметов, курсов, в том числе внеурочной деятельности должны обеспечивать достижение планируемых результатов освоения основной образовательной программы на уровне основного общего образования. </a:t>
            </a:r>
          </a:p>
          <a:p>
            <a:pPr marL="108000" indent="0">
              <a:buNone/>
            </a:pPr>
            <a:r>
              <a:rPr lang="ru-RU" b="1" dirty="0"/>
              <a:t>В соответствии с требованиями ФГОС рабочие программы учебных предметов, курсов должны содержать:</a:t>
            </a:r>
            <a:endParaRPr lang="ru-RU" b="1" dirty="0">
              <a:cs typeface="Times New Roman" pitchFamily="18" charset="0"/>
            </a:endParaRPr>
          </a:p>
          <a:p>
            <a:pPr marL="10800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1) планируемые результаты освоения учебного предмета, курса;</a:t>
            </a:r>
          </a:p>
          <a:p>
            <a:pPr marL="10800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2) содержание учебного предмета, курса;</a:t>
            </a:r>
          </a:p>
          <a:p>
            <a:pPr marL="108000" indent="0">
              <a:buNone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3) тематическое планирование с указанием количества часов, отводимых на освоение каждой темы.</a:t>
            </a:r>
          </a:p>
        </p:txBody>
      </p:sp>
    </p:spTree>
    <p:extLst>
      <p:ext uri="{BB962C8B-B14F-4D97-AF65-F5344CB8AC3E}">
        <p14:creationId xmlns:p14="http://schemas.microsoft.com/office/powerpoint/2010/main" val="1629740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20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753355" y="109894"/>
            <a:ext cx="9986535" cy="4278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1D0DB3"/>
                </a:solidFill>
                <a:latin typeface="+mn-lt"/>
              </a:rPr>
              <a:t>ПЛАНИРУЕМЫЕ РЕЗУЛЬТАТЫ ОСВОЕНИЯ ПРОГРАММЫ ПО ТЕХНОЛОГИИ</a:t>
            </a:r>
            <a:r>
              <a:rPr lang="ru-RU" sz="2200" dirty="0">
                <a:latin typeface="+mn-lt"/>
              </a:rPr>
              <a:t> –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5 КЛАСС</a:t>
            </a:r>
            <a:endParaRPr lang="ru-RU" sz="22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7714" y="1232323"/>
            <a:ext cx="11704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7913" indent="-1077913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2D3494"/>
                </a:solidFill>
                <a:cs typeface="Times New Roman" pitchFamily="18" charset="0"/>
              </a:rPr>
              <a:t>          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81305" y="900840"/>
            <a:ext cx="1197781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F3696"/>
                </a:solidFill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ПО ГОДАМ (КЛАССАМ) ОБУЧЕНИЯ РЕЗУЛЬТАТЫ СТРУКТУРИРОВАНЫ И КОНКРЕТИЗИРОВАНЫ ПО СЛЕДУЮЩИМ ПОДБЛОКАМ: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002060"/>
                </a:solidFill>
              </a:rPr>
              <a:t>Культура труда (знания в рамках предметной области и бытовые навыки):</a:t>
            </a:r>
            <a:endParaRPr lang="ru-RU" sz="1400" u="sng" dirty="0">
              <a:solidFill>
                <a:srgbClr val="002060"/>
              </a:solidFill>
            </a:endParaRPr>
          </a:p>
          <a:p>
            <a:pPr marL="0" lvl="1"/>
            <a:r>
              <a:rPr lang="ru-RU" sz="1200" dirty="0"/>
              <a:t>- </a:t>
            </a:r>
            <a:r>
              <a:rPr lang="ru-RU" sz="1300" dirty="0"/>
              <a:t>соблюдает правила безопасности и охраны труда при работе с учебным и лабораторным оборудованием; организует и поддерживает порядок на рабочем месте;</a:t>
            </a:r>
          </a:p>
          <a:p>
            <a:pPr marL="0" lvl="1"/>
            <a:r>
              <a:rPr lang="ru-RU" sz="1300" dirty="0"/>
              <a:t>- владеет безопасными приемами работы с ручными и электрифицированным бытовым инструментом и использует его по назначению;</a:t>
            </a:r>
          </a:p>
          <a:p>
            <a:pPr marL="0" lvl="1"/>
            <a:r>
              <a:rPr lang="ru-RU" sz="1300" dirty="0"/>
              <a:t>- разъясняет содержание понятий «изображение», «эскиз», «материал», «инструмент», «механизм», «робот», «конструкция» и адекватно использует эти понятия;</a:t>
            </a:r>
          </a:p>
          <a:p>
            <a:pPr marL="0" lvl="1"/>
            <a:r>
              <a:rPr lang="ru-RU" sz="1300" dirty="0"/>
              <a:t>- применяет и рационально использует ресурсы и материалы в соответствии с задачей собственной деятельности;</a:t>
            </a:r>
          </a:p>
          <a:p>
            <a:pPr marL="0" lvl="1"/>
            <a:r>
              <a:rPr lang="ru-RU" sz="1300" dirty="0"/>
              <a:t>- осуществляет сохранение информации о результатах деятельности в формах описания, схемы, эскиза, фотографии, графического изображения;</a:t>
            </a:r>
          </a:p>
          <a:p>
            <a:pPr marL="0" lvl="1"/>
            <a:r>
              <a:rPr lang="ru-RU" sz="1300" dirty="0"/>
              <a:t>- осуществляет операции по поддержанию порядка и чистоты в жилом и рабочем помещении;</a:t>
            </a:r>
          </a:p>
          <a:p>
            <a:pPr marL="0" lvl="1"/>
            <a:r>
              <a:rPr lang="ru-RU" sz="1300" dirty="0"/>
              <a:t>- </a:t>
            </a:r>
            <a:r>
              <a:rPr lang="ru-RU" sz="1300" b="1" dirty="0"/>
              <a:t>использует при выполнении учебных задач научно-популярную литературу, справочные материалы и ресурсы интернета;</a:t>
            </a:r>
          </a:p>
          <a:p>
            <a:pPr marL="0" lvl="1"/>
            <a:r>
              <a:rPr lang="ru-RU" sz="1300" dirty="0"/>
              <a:t>- осуществляет корректное применение/хранение произвольно заданного продукта на основе информации производителя (инструкции, памятки, этикетки).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7030A0"/>
                </a:solidFill>
              </a:rPr>
              <a:t>Предметные результаты (технологические компетенции):</a:t>
            </a:r>
          </a:p>
          <a:p>
            <a:pPr marL="0" lvl="1"/>
            <a:r>
              <a:rPr lang="ru-RU" sz="1300" dirty="0"/>
              <a:t>- выполняет измерение длин, расстояний, величин углов с помощью измерительных инструментов;</a:t>
            </a:r>
          </a:p>
          <a:p>
            <a:pPr marL="0" lvl="1"/>
            <a:r>
              <a:rPr lang="ru-RU" sz="1300" dirty="0"/>
              <a:t>- читает информацию, представленную в виде специализированных таблиц, элементарных эскизов и схем; выполняет элементарные эскизы, схемы, в </a:t>
            </a:r>
            <a:r>
              <a:rPr lang="ru-RU" sz="1300" dirty="0" err="1"/>
              <a:t>т.ч</a:t>
            </a:r>
            <a:r>
              <a:rPr lang="ru-RU" sz="1300" dirty="0"/>
              <a:t>. с использованием программного обеспечения графических редакторов;</a:t>
            </a:r>
          </a:p>
          <a:p>
            <a:pPr marL="0" lvl="1"/>
            <a:r>
              <a:rPr lang="ru-RU" sz="1300" dirty="0"/>
              <a:t>- характеризует свойства материалов природного происхождения (например, древесины и текстиля, а также материалов на ее основе);</a:t>
            </a:r>
          </a:p>
          <a:p>
            <a:pPr marL="0" lvl="1"/>
            <a:r>
              <a:rPr lang="ru-RU" sz="1300" dirty="0"/>
              <a:t>- характеризует основные технологические операции, виды/способы/приемы обработки материалов природного происхождения (например, древесины и текстиля, а также материалов на ее основе);</a:t>
            </a:r>
          </a:p>
          <a:p>
            <a:pPr marL="0" lvl="1"/>
            <a:r>
              <a:rPr lang="ru-RU" sz="1300" dirty="0"/>
              <a:t>- характеризует оборудование, приспособления, инструменты и применяет безопасные приемы для обработки материалов природного происхождения (например, древесины и текстиля, а также материалов на ее основе) с использованием ручного и электрифицированного инструмента, имеет опыт отделки изделий из данных материалов;</a:t>
            </a:r>
          </a:p>
          <a:p>
            <a:pPr marL="0" lvl="1"/>
            <a:r>
              <a:rPr lang="ru-RU" sz="1300" dirty="0"/>
              <a:t>- выполняет разметку плоского изделия на заготовке;</a:t>
            </a:r>
          </a:p>
          <a:p>
            <a:pPr marL="0" lvl="1"/>
            <a:r>
              <a:rPr lang="ru-RU" sz="1300" dirty="0"/>
              <a:t>- получил и проанализировал опыт модификации материального или информационного продукта; имеет опыт проведения испытания, анализа продукта;</a:t>
            </a:r>
          </a:p>
          <a:p>
            <a:pPr marL="0" lvl="1"/>
            <a:r>
              <a:rPr lang="ru-RU" sz="1300" dirty="0"/>
              <a:t>- конструирует модель по заданному прототипу, осуществляет сборку моделей, в </a:t>
            </a:r>
            <a:r>
              <a:rPr lang="ru-RU" sz="1300" dirty="0" err="1"/>
              <a:t>т.ч</a:t>
            </a:r>
            <a:r>
              <a:rPr lang="ru-RU" sz="1300" dirty="0"/>
              <a:t>. с помощью образовательного конструктора по инструкции;</a:t>
            </a:r>
          </a:p>
          <a:p>
            <a:pPr marL="0" lvl="1"/>
            <a:r>
              <a:rPr lang="ru-RU" sz="1300" dirty="0"/>
              <a:t>- строит простые механизмы;</a:t>
            </a:r>
          </a:p>
          <a:p>
            <a:pPr marL="0" lvl="1"/>
            <a:r>
              <a:rPr lang="ru-RU" sz="1300" dirty="0"/>
              <a:t>- классифицирует роботов по конструкции, сфере применения, степени самостоятельности (автономности), способам управления.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chemeClr val="accent5">
                    <a:lumMod val="75000"/>
                  </a:schemeClr>
                </a:solidFill>
              </a:rPr>
              <a:t>Проектные компетенции (включая компетенции проектного управления):</a:t>
            </a:r>
            <a:endParaRPr lang="ru-RU" sz="1400" u="sng" dirty="0">
              <a:solidFill>
                <a:schemeClr val="accent5">
                  <a:lumMod val="75000"/>
                </a:schemeClr>
              </a:solidFill>
            </a:endParaRPr>
          </a:p>
          <a:p>
            <a:pPr marL="171450" lvl="1" indent="-171450">
              <a:buFontTx/>
              <a:buChar char="-"/>
            </a:pPr>
            <a:r>
              <a:rPr lang="ru-RU" sz="1300" dirty="0"/>
              <a:t>получил и проанализировал опыт изготовления материального продукта на основе технологической документации или по готовому образцу с применением рабочих инструментов, не требующих регулирования.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46386" y="479075"/>
            <a:ext cx="94663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400" i="1" dirty="0"/>
              <a:t>* в ПООП ООО планируемые результаты  в предметной области «Технология» указаны только на базовом уровне</a:t>
            </a:r>
          </a:p>
        </p:txBody>
      </p:sp>
    </p:spTree>
    <p:extLst>
      <p:ext uri="{BB962C8B-B14F-4D97-AF65-F5344CB8AC3E}">
        <p14:creationId xmlns:p14="http://schemas.microsoft.com/office/powerpoint/2010/main" val="524166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СОДЕРЖАНИЕ УЧЕБНИКА – 5 КЛАСС</a:t>
            </a:r>
            <a:endParaRPr/>
          </a:p>
        </p:txBody>
      </p:sp>
      <p:sp>
        <p:nvSpPr>
          <p:cNvPr id="377" name="Google Shape;377;p26"/>
          <p:cNvSpPr/>
          <p:nvPr/>
        </p:nvSpPr>
        <p:spPr>
          <a:xfrm>
            <a:off x="10539984" y="76200"/>
            <a:ext cx="1042416" cy="1447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089" y="1327433"/>
            <a:ext cx="3715449" cy="4932690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79" name="Google Shape;37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31531" y="1311215"/>
            <a:ext cx="3734300" cy="4948908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80" name="Google Shape;380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42434" y="1705708"/>
            <a:ext cx="3681513" cy="4484077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004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641272" y="52926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641272" y="141158"/>
            <a:ext cx="10210045" cy="4278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1D0DB3"/>
                </a:solidFill>
                <a:latin typeface="+mn-lt"/>
              </a:rPr>
              <a:t>АНАЛИЗ СОДЕРЖАНИЯ УЧЕБНИКА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5 КЛАССА </a:t>
            </a:r>
            <a:r>
              <a:rPr lang="ru-RU" sz="2200" dirty="0">
                <a:solidFill>
                  <a:srgbClr val="1D0DB3"/>
                </a:solidFill>
                <a:latin typeface="+mn-lt"/>
              </a:rPr>
              <a:t>НА ОСНОВЕ ПРИМЕРНОЙ ПРОГРАММЫ</a:t>
            </a:r>
            <a:endParaRPr lang="ru-RU" sz="22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612301"/>
              </p:ext>
            </p:extLst>
          </p:nvPr>
        </p:nvGraphicFramePr>
        <p:xfrm>
          <a:off x="486549" y="825931"/>
          <a:ext cx="11185935" cy="4747504"/>
        </p:xfrm>
        <a:graphic>
          <a:graphicData uri="http://schemas.openxmlformats.org/drawingml/2006/table">
            <a:tbl>
              <a:tblPr firstRow="1">
                <a:tableStyleId>{0505E3EF-67EA-436B-97B2-0124C06EBD24}</a:tableStyleId>
              </a:tblPr>
              <a:tblGrid>
                <a:gridCol w="89146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713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170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Разделы / Темы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Классы обучения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Производство и технологии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+mn-lt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dirty="0"/>
                        <a:t>Организация рабочего места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класс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r>
                        <a:rPr lang="ru-RU" sz="1600" dirty="0"/>
                        <a:t>Основы конструирования и моделирования / основы машиноведения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класс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b="1" dirty="0">
                          <a:latin typeface="+mn-lt"/>
                        </a:rPr>
                        <a:t>Информационные технологии и продукты (</a:t>
                      </a:r>
                      <a:r>
                        <a:rPr lang="ru-RU" sz="1600" b="1" dirty="0" err="1">
                          <a:latin typeface="+mn-lt"/>
                        </a:rPr>
                        <a:t>метапредметные</a:t>
                      </a:r>
                      <a:r>
                        <a:rPr lang="ru-RU" sz="1600" b="1" dirty="0">
                          <a:latin typeface="+mn-lt"/>
                        </a:rPr>
                        <a:t> УУД)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Общая</a:t>
                      </a:r>
                      <a:r>
                        <a:rPr lang="ru-RU" sz="1600" b="1" i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600" b="1" i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Технологии ведения дома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класс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Технологии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обработки материалов, пищевых продуктов</a:t>
                      </a:r>
                      <a:r>
                        <a:rPr lang="ru-RU" sz="16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	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+mn-lt"/>
                        </a:rPr>
                        <a:t>Технологии получения и преобразования древесины и древесных материалов</a:t>
                      </a:r>
                      <a:endParaRPr lang="ru-RU" sz="16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5-7 класс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algn="l"/>
                      <a:r>
                        <a:rPr lang="ru-RU" sz="1600" u="none" strike="noStrike" kern="1200" baseline="0" dirty="0">
                          <a:latin typeface="+mn-lt"/>
                        </a:rPr>
                        <a:t>Технологии получения и преобразования текстильных материалов 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5-8 класс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861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Компьютерная графика, черчение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Инженерная графика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5-7 класс / Черчение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Компьютерная графика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класс / Черчение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Основы дизайна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класс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Робототехника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(моделирование, программирование, автоматика)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 6 класс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kern="1200" baseline="0" dirty="0">
                          <a:solidFill>
                            <a:srgbClr val="00B050"/>
                          </a:solidFill>
                          <a:latin typeface="+mn-lt"/>
                        </a:rPr>
                        <a:t>Технологии творческой, проектной и исследовательской деятельности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класс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Дополнительные модули:</a:t>
                      </a:r>
                      <a:r>
                        <a:rPr lang="ru-RU" sz="1600" b="1" baseline="0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baseline="0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технологии обработки пищевых продуктов; технологии обработки металлов; художественная обработка материалов; основы электротехники</a:t>
                      </a:r>
                      <a:endParaRPr lang="ru-RU" sz="1600" b="0" dirty="0">
                        <a:solidFill>
                          <a:srgbClr val="1D0DB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учебнике 5 класса</a:t>
                      </a: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1606">
                <a:tc>
                  <a:txBody>
                    <a:bodyPr/>
                    <a:lstStyle/>
                    <a:p>
                      <a:pPr algn="r"/>
                      <a:r>
                        <a:rPr lang="ru-RU" sz="1800" b="1" u="none" strike="noStrike" kern="1200" baseline="0" dirty="0">
                          <a:solidFill>
                            <a:schemeClr val="tx1"/>
                          </a:solidFill>
                        </a:rPr>
                        <a:t>ВСЕГО:	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5492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753355" y="145795"/>
            <a:ext cx="9990969" cy="4278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1D0DB3"/>
                </a:solidFill>
                <a:latin typeface="+mn-lt"/>
              </a:rPr>
              <a:t>ПЛАНИРУЕМЫЕ РЕЗУЛЬТАТЫ ОСВОЕНИЯ ПРОГРАММЫ ПО ТЕХНОЛОГИИ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– 6 КЛАСС</a:t>
            </a:r>
            <a:endParaRPr lang="ru-RU" sz="2200" dirty="0">
              <a:solidFill>
                <a:srgbClr val="C00000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6675" y="684169"/>
            <a:ext cx="12054540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C00000"/>
                </a:solidFill>
              </a:rPr>
              <a:t>Культура труда (знания в рамках предметной области и бытовые навыки):</a:t>
            </a:r>
            <a:endParaRPr lang="ru-RU" sz="1400" u="sng" dirty="0">
              <a:solidFill>
                <a:srgbClr val="C00000"/>
              </a:solidFill>
            </a:endParaRPr>
          </a:p>
          <a:p>
            <a:pPr marL="0" lvl="1"/>
            <a:r>
              <a:rPr lang="ru-RU" sz="1400" dirty="0"/>
              <a:t>- </a:t>
            </a:r>
            <a:r>
              <a:rPr lang="ru-RU" sz="1300" dirty="0"/>
              <a:t>соблюдает правила безопасности и охраны труда при работе с учебным и лабораторным оборудованием;</a:t>
            </a:r>
          </a:p>
          <a:p>
            <a:pPr marL="0" lvl="1"/>
            <a:r>
              <a:rPr lang="ru-RU" sz="1300" dirty="0"/>
              <a:t>- характеризует содержание понятия «потребность» (с точки зрения потребителя) и адекватно использует эти понятия;</a:t>
            </a:r>
          </a:p>
          <a:p>
            <a:pPr marL="0" lvl="1"/>
            <a:r>
              <a:rPr lang="ru-RU" sz="1300" dirty="0"/>
              <a:t>- может охарактеризовать два-три метода поиска и верификации информации в соответствии с задачами собственной деятельности;</a:t>
            </a:r>
          </a:p>
          <a:p>
            <a:pPr marL="0" lvl="1"/>
            <a:r>
              <a:rPr lang="ru-RU" sz="1300" dirty="0"/>
              <a:t>- разъясняет содержание понятий «чертеж», «форма», «макет», «прототип», «3D-модель», «программа» и адекватно использует эти понятия;</a:t>
            </a:r>
          </a:p>
          <a:p>
            <a:pPr marL="0" lvl="1"/>
            <a:r>
              <a:rPr lang="ru-RU" sz="1300" dirty="0"/>
              <a:t>- применяет безопасные приемы первичной и тепловой обработки продуктов питания.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C00000"/>
                </a:solidFill>
              </a:rPr>
              <a:t>Предметные результаты (технологические компетенции):</a:t>
            </a:r>
          </a:p>
          <a:p>
            <a:pPr marL="0" lvl="1"/>
            <a:r>
              <a:rPr lang="ru-RU" sz="1300" dirty="0"/>
              <a:t>- читает и выполняет элементарные чертежи, векторные и растровые изображения, в том числе с использованием графических редакторов;</a:t>
            </a:r>
          </a:p>
          <a:p>
            <a:pPr marL="0" lvl="1"/>
            <a:r>
              <a:rPr lang="ru-RU" sz="1300" dirty="0"/>
              <a:t>- анализирует формообразование промышленных изделий; применяет данные навыки использования объемов в дизайне (макетирование из подручных материалов);</a:t>
            </a:r>
          </a:p>
          <a:p>
            <a:pPr marL="0" lvl="1" indent="-171450">
              <a:buFontTx/>
              <a:buChar char="-"/>
            </a:pPr>
            <a:r>
              <a:rPr lang="ru-RU" sz="1300" dirty="0"/>
              <a:t>проводит морфологический и функциональный анализ технической системы или изделия; проектирует и реализует упрощенные алгоритмы функционирования встраиваемого программного обеспечения для управления элементарными техническими системами;</a:t>
            </a:r>
          </a:p>
          <a:p>
            <a:pPr marL="171450" lvl="1" indent="-171450">
              <a:buFontTx/>
              <a:buChar char="-"/>
            </a:pPr>
            <a:r>
              <a:rPr lang="ru-RU" sz="1300" dirty="0"/>
              <a:t>получил и проанализировал опыт модификации механизмов для получения заданных свойств (решение задачи), изготовления макета или прототипа;</a:t>
            </a:r>
          </a:p>
          <a:p>
            <a:pPr marL="0" lvl="1"/>
            <a:r>
              <a:rPr lang="ru-RU" sz="1300" dirty="0"/>
              <a:t>- </a:t>
            </a:r>
            <a:r>
              <a:rPr lang="ru-RU" sz="1300" b="1" dirty="0"/>
              <a:t>может охарактеризовать технологии разработки информационных продуктов, в </a:t>
            </a:r>
            <a:r>
              <a:rPr lang="ru-RU" sz="1300" b="1" dirty="0" err="1"/>
              <a:t>т.ч</a:t>
            </a:r>
            <a:r>
              <a:rPr lang="ru-RU" sz="1300" b="1" dirty="0"/>
              <a:t>. технологии виртуальной и дополненной реальности;</a:t>
            </a:r>
          </a:p>
          <a:p>
            <a:pPr marL="0" lvl="1"/>
            <a:r>
              <a:rPr lang="ru-RU" sz="1300" dirty="0"/>
              <a:t>- выполняет базовые операции редактора компьютерного трехмерного проектирования </a:t>
            </a:r>
            <a:r>
              <a:rPr lang="ru-RU" sz="1300" i="1" dirty="0"/>
              <a:t>(на выбор образовательной организации);</a:t>
            </a:r>
          </a:p>
          <a:p>
            <a:pPr marL="0" lvl="1"/>
            <a:r>
              <a:rPr lang="ru-RU" sz="1300" dirty="0"/>
              <a:t>- характеризует основные методы/способы/приемы изготовления объемных деталей из различных материалов, в </a:t>
            </a:r>
            <a:r>
              <a:rPr lang="ru-RU" sz="1300" dirty="0" err="1"/>
              <a:t>т.ч</a:t>
            </a:r>
            <a:r>
              <a:rPr lang="ru-RU" sz="1300" dirty="0"/>
              <a:t>. с применением технологического оборудования;</a:t>
            </a:r>
          </a:p>
          <a:p>
            <a:pPr marL="0" lvl="1"/>
            <a:r>
              <a:rPr lang="ru-RU" sz="1300" dirty="0"/>
              <a:t>- получил и проанализировал собственный опыт применения различных методов изготовления объемных деталей (гибка, формовка, формование, литье, послойный синтез);</a:t>
            </a:r>
          </a:p>
          <a:p>
            <a:pPr marL="0" lvl="1"/>
            <a:r>
              <a:rPr lang="ru-RU" sz="1300" dirty="0"/>
              <a:t>- применяет простые механизмы для решения поставленных задач по модернизации / проектированию процесса изготовления материального продукта; строит механизм, состоящий из нескольких простых механизмов;</a:t>
            </a:r>
          </a:p>
          <a:p>
            <a:pPr marL="0" lvl="1"/>
            <a:r>
              <a:rPr lang="ru-RU" sz="1300" dirty="0"/>
              <a:t>- характеризует свойства металлических конструкционных материалов;</a:t>
            </a:r>
          </a:p>
          <a:p>
            <a:pPr marL="0" lvl="1" indent="-171450">
              <a:buFontTx/>
              <a:buChar char="-"/>
            </a:pPr>
            <a:r>
              <a:rPr lang="ru-RU" sz="1300" dirty="0"/>
              <a:t>характеризует основные технологические операции, виды/способы/приемы и оборудование, приспособления, инструменты для ручной обработки металлических конструкционных материалов; </a:t>
            </a:r>
          </a:p>
          <a:p>
            <a:pPr marL="171450" lvl="1" indent="-171450">
              <a:buFontTx/>
              <a:buChar char="-"/>
            </a:pPr>
            <a:r>
              <a:rPr lang="ru-RU" sz="1300" dirty="0"/>
              <a:t>применяет безопасные приемы обработки металлических конструкционных материалов с использованием ручного и электрифицированного инструмента;</a:t>
            </a:r>
          </a:p>
          <a:p>
            <a:pPr marL="0" lvl="1"/>
            <a:r>
              <a:rPr lang="ru-RU" sz="1300" dirty="0"/>
              <a:t>- имеет опыт подготовки деталей под окраску, соединения деталей методом пайки.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C00000"/>
                </a:solidFill>
              </a:rPr>
              <a:t>Проектные компетенции (включая компетенции проектного управления):</a:t>
            </a:r>
            <a:endParaRPr lang="ru-RU" sz="1400" u="sng" dirty="0">
              <a:solidFill>
                <a:srgbClr val="C00000"/>
              </a:solidFill>
            </a:endParaRPr>
          </a:p>
          <a:p>
            <a:pPr marL="0" lvl="1"/>
            <a:r>
              <a:rPr lang="ru-RU" sz="1300" dirty="0"/>
              <a:t>- может назвать инструменты выявления потребностей и исследования пользовательского опыта;</a:t>
            </a:r>
          </a:p>
          <a:p>
            <a:pPr marL="0" lvl="1"/>
            <a:r>
              <a:rPr lang="ru-RU" sz="1300" dirty="0"/>
              <a:t>- получил опыт выделения задач из поставленной цели по разработке продукта, может охарактеризовать методы генерации идей по модернизации/проектированию материальных продуктов или технологических систем; умеет разделять технологический процесс на последовательность действий; </a:t>
            </a:r>
          </a:p>
          <a:p>
            <a:r>
              <a:rPr lang="ru-RU" sz="1300" dirty="0"/>
              <a:t>- получил и проанализировал опыт разработки, моделирования и изготовления оригинальных конструкций (материального продукта) по готовому заданию, включая поиск вариантов (альтернативные решения), отбор решений, проектирование и конструирование с учетом заданных свойств.</a:t>
            </a:r>
          </a:p>
        </p:txBody>
      </p:sp>
    </p:spTree>
    <p:extLst>
      <p:ext uri="{BB962C8B-B14F-4D97-AF65-F5344CB8AC3E}">
        <p14:creationId xmlns:p14="http://schemas.microsoft.com/office/powerpoint/2010/main" val="32285492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СОДЕРЖАНИЕ УЧЕБНИКА – 6 КЛАСС</a:t>
            </a:r>
            <a:endParaRPr/>
          </a:p>
        </p:txBody>
      </p:sp>
      <p:pic>
        <p:nvPicPr>
          <p:cNvPr id="387" name="Google Shape;38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1219200"/>
            <a:ext cx="3759969" cy="507682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88" name="Google Shape;388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2046" y="1219200"/>
            <a:ext cx="3805845" cy="509478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89" name="Google Shape;38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85793" y="1740876"/>
            <a:ext cx="3733800" cy="4897277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366;p25"/>
          <p:cNvSpPr/>
          <p:nvPr/>
        </p:nvSpPr>
        <p:spPr>
          <a:xfrm>
            <a:off x="10434047" y="249361"/>
            <a:ext cx="1069675" cy="133774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6761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25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641272" y="52926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641272" y="141158"/>
            <a:ext cx="10210045" cy="4278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1D0DB3"/>
                </a:solidFill>
                <a:latin typeface="+mn-lt"/>
              </a:rPr>
              <a:t>АНАЛИЗ СОДЕРЖАНИЯ УЧЕБНИКА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6 КЛАССА </a:t>
            </a:r>
            <a:r>
              <a:rPr lang="ru-RU" sz="2200" dirty="0">
                <a:solidFill>
                  <a:srgbClr val="1D0DB3"/>
                </a:solidFill>
                <a:latin typeface="+mn-lt"/>
              </a:rPr>
              <a:t>НА ОСНОВЕ ПРИМЕРНОЙ ПРОГРАММЫ</a:t>
            </a:r>
            <a:endParaRPr lang="ru-RU" sz="22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438133"/>
              </p:ext>
            </p:extLst>
          </p:nvPr>
        </p:nvGraphicFramePr>
        <p:xfrm>
          <a:off x="301318" y="865714"/>
          <a:ext cx="11730867" cy="5238358"/>
        </p:xfrm>
        <a:graphic>
          <a:graphicData uri="http://schemas.openxmlformats.org/drawingml/2006/table">
            <a:tbl>
              <a:tblPr firstRow="1">
                <a:tableStyleId>{0505E3EF-67EA-436B-97B2-0124C06EBD24}</a:tableStyleId>
              </a:tblPr>
              <a:tblGrid>
                <a:gridCol w="9442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81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15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Разделы / Темы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</a:rPr>
                        <a:t>Классы обучения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Производство и технологии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dirty="0"/>
                        <a:t>Организация рабочего места / Использование ручного и электрифицированного инструмента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 6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r>
                        <a:rPr lang="ru-RU" sz="1600" dirty="0"/>
                        <a:t>Основы конструирования и моделирования / Простые и сложные механизмы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 6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Информационные технологии (дополненная</a:t>
                      </a:r>
                      <a:r>
                        <a:rPr lang="ru-RU" sz="1600" baseline="0" dirty="0">
                          <a:latin typeface="+mn-lt"/>
                        </a:rPr>
                        <a:t> и виртуальная реальность) 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Нет в учебниках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Социальные технологии / Потребности и способы их удовлетворения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класс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46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Технологии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обработки материалов, пищевых продуктов</a:t>
                      </a:r>
                      <a:r>
                        <a:rPr lang="ru-RU" sz="16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	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+mn-lt"/>
                        </a:rPr>
                        <a:t>Технологии получения и преобразования металлов и сплавов	</a:t>
                      </a:r>
                      <a:endParaRPr lang="ru-RU" sz="16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 6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algn="l"/>
                      <a:r>
                        <a:rPr lang="ru-RU" sz="1600" u="none" strike="noStrike" kern="1200" baseline="0" dirty="0">
                          <a:latin typeface="+mn-lt"/>
                        </a:rPr>
                        <a:t>Технологии обработки пищевых продуктов</a:t>
                      </a:r>
                      <a:endParaRPr lang="ru-RU" sz="16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 6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861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Компьютерная графика, черчение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Инженерная графика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5-7 классы / Черчение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Компьютерная графика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класс / Черчение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457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Основы дизайна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класс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3D-моделирование, </a:t>
                      </a:r>
                      <a:r>
                        <a:rPr lang="ru-RU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прототипирование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 и макетирование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8-9 класс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Робототехника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(моделирование, программирование, автоматизация)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5-6 класс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kern="1200" baseline="0" dirty="0">
                          <a:solidFill>
                            <a:srgbClr val="00B050"/>
                          </a:solidFill>
                          <a:latin typeface="+mn-lt"/>
                        </a:rPr>
                        <a:t>Технологии творческой, проектной и исследовательской деятельности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5-7 классы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Дополнительные модули: </a:t>
                      </a:r>
                      <a:r>
                        <a:rPr lang="ru-RU" sz="1600" u="none" strike="noStrike" kern="1200" baseline="0" dirty="0">
                          <a:solidFill>
                            <a:srgbClr val="1D0DB3"/>
                          </a:solidFill>
                          <a:latin typeface="+mn-lt"/>
                        </a:rPr>
                        <a:t>Технологии получения и преобразования текстильных материалов; </a:t>
                      </a:r>
                      <a:r>
                        <a:rPr lang="ru-RU" sz="1600" kern="1200" dirty="0">
                          <a:solidFill>
                            <a:srgbClr val="1D0DB3"/>
                          </a:solidFill>
                          <a:effectLst/>
                          <a:latin typeface="+mn-lt"/>
                        </a:rPr>
                        <a:t>Технологии получения и преобразования древесины и древесных материалов; </a:t>
                      </a:r>
                      <a:r>
                        <a:rPr lang="ru-RU" sz="1600" b="0" kern="1200" baseline="0" dirty="0">
                          <a:solidFill>
                            <a:srgbClr val="1D0DB3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600" b="0" baseline="0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удожественная обработка материалов; </a:t>
                      </a:r>
                      <a:r>
                        <a:rPr lang="ru-RU" sz="1600" kern="1200" dirty="0">
                          <a:solidFill>
                            <a:srgbClr val="1D0DB3"/>
                          </a:solidFill>
                          <a:effectLst/>
                          <a:latin typeface="+mn-lt"/>
                        </a:rPr>
                        <a:t>Технологии сельского хозяйства</a:t>
                      </a:r>
                      <a:endParaRPr lang="ru-RU" sz="1600" dirty="0">
                        <a:solidFill>
                          <a:srgbClr val="1D0DB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учебнике 5 класса</a:t>
                      </a: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1606">
                <a:tc>
                  <a:txBody>
                    <a:bodyPr/>
                    <a:lstStyle/>
                    <a:p>
                      <a:pPr algn="r"/>
                      <a:r>
                        <a:rPr lang="ru-RU" sz="1800" b="1" u="none" strike="noStrike" kern="1200" baseline="0" dirty="0">
                          <a:solidFill>
                            <a:schemeClr val="tx1"/>
                          </a:solidFill>
                        </a:rPr>
                        <a:t>ВСЕГО:	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492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26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753355" y="125434"/>
            <a:ext cx="10013165" cy="4278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1D0DB3"/>
                </a:solidFill>
                <a:latin typeface="+mn-lt"/>
              </a:rPr>
              <a:t>ПЛАНИРУЕМЫЕ РЕЗУЛЬТАТЫ ОСВОЕНИЯ ПРОГРАММЫ ПО ТЕХНОЛОГИИ </a:t>
            </a:r>
            <a:r>
              <a:rPr lang="ru-RU" sz="2200" dirty="0">
                <a:latin typeface="+mn-lt"/>
              </a:rPr>
              <a:t>–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7 КЛАСС</a:t>
            </a:r>
            <a:endParaRPr lang="ru-RU" sz="22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4667" y="700874"/>
            <a:ext cx="12107333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C00000"/>
                </a:solidFill>
              </a:rPr>
              <a:t>Культура труда (знания в рамках предметной области и бытовые навыки):</a:t>
            </a:r>
            <a:endParaRPr lang="ru-RU" sz="1400" u="sng" dirty="0">
              <a:solidFill>
                <a:srgbClr val="C00000"/>
              </a:solidFill>
            </a:endParaRPr>
          </a:p>
          <a:p>
            <a:pPr marL="0" lvl="1"/>
            <a:r>
              <a:rPr lang="ru-RU" sz="1200" dirty="0"/>
              <a:t>- соблюдает правила безопасности и охраны труда при работе с учебным и лабораторным оборудованием;</a:t>
            </a:r>
          </a:p>
          <a:p>
            <a:pPr marL="0" lvl="1"/>
            <a:r>
              <a:rPr lang="ru-RU" sz="1200" dirty="0"/>
              <a:t>- разъясняет содержание понятий «технология», «технологический процесс», «технологическая операция», «станок», «оборудование», «машина», «сборка», «модель», «моделирование», «слой» и адекватно использует эти понятия;</a:t>
            </a:r>
          </a:p>
          <a:p>
            <a:pPr marL="0" lvl="1"/>
            <a:r>
              <a:rPr lang="ru-RU" sz="1200" dirty="0"/>
              <a:t>- получил и проанализировал опыт оптимизации заданного способа (технологии) получения материального продукта на собственной практике;</a:t>
            </a:r>
          </a:p>
          <a:p>
            <a:pPr marL="0" lvl="1"/>
            <a:r>
              <a:rPr lang="ru-RU" sz="1200" dirty="0"/>
              <a:t>- следует технологии, в </a:t>
            </a:r>
            <a:r>
              <a:rPr lang="ru-RU" sz="1200" dirty="0" err="1"/>
              <a:t>т.ч</a:t>
            </a:r>
            <a:r>
              <a:rPr lang="ru-RU" sz="1200" dirty="0"/>
              <a:t>. в процессе изготовления субъективно нового продукта;</a:t>
            </a:r>
          </a:p>
          <a:p>
            <a:pPr marL="0" lvl="1"/>
            <a:r>
              <a:rPr lang="ru-RU" sz="1200" dirty="0"/>
              <a:t>- выполняет элементарные операции бытового ремонта методом замены деталей;</a:t>
            </a:r>
          </a:p>
          <a:p>
            <a:pPr marL="0" lvl="1"/>
            <a:r>
              <a:rPr lang="ru-RU" sz="1200" dirty="0"/>
              <a:t>- характеризует пищевую ценность пищевых продуктов; может назвать специфичные виды обработки различных видов пищевых продуктов (овощи, мясо, рыба и др.), охарактеризовать основы рационального питания.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C00000"/>
                </a:solidFill>
              </a:rPr>
              <a:t>Предметные результаты (технологические компетенции):</a:t>
            </a:r>
          </a:p>
          <a:p>
            <a:pPr marL="0" lvl="1"/>
            <a:r>
              <a:rPr lang="ru-RU" sz="1200" dirty="0"/>
              <a:t>- называет и характеризует актуальные и перспективные информационные технологии;</a:t>
            </a:r>
          </a:p>
          <a:p>
            <a:pPr marL="0" lvl="1"/>
            <a:r>
              <a:rPr lang="ru-RU" sz="1200" dirty="0"/>
              <a:t>- использует различные информационно-технические средства для визуализации и представления данных в соответствии с задачами собственной деятельности;  анализирует данные и использует различные технологии для обработки материалов посредством информационных систем;</a:t>
            </a:r>
          </a:p>
          <a:p>
            <a:pPr marL="0" lvl="1"/>
            <a:r>
              <a:rPr lang="ru-RU" sz="1200" dirty="0"/>
              <a:t>- характеризует автоматические и саморегулируемые системы;  знает базовые принципы организации взаимодействия и объясняет сущность управления в технических системах;</a:t>
            </a:r>
          </a:p>
          <a:p>
            <a:pPr marL="0" lvl="1"/>
            <a:r>
              <a:rPr lang="ru-RU" sz="1200" dirty="0"/>
              <a:t>- конструирует простые системы с обратной связью, в </a:t>
            </a:r>
            <a:r>
              <a:rPr lang="ru-RU" sz="1200" dirty="0" err="1"/>
              <a:t>т.ч</a:t>
            </a:r>
            <a:r>
              <a:rPr lang="ru-RU" sz="1200" dirty="0"/>
              <a:t>. на основе технических конструкторов; выполняет элементарные технологические расчеты;</a:t>
            </a:r>
          </a:p>
          <a:p>
            <a:pPr marL="0" lvl="1"/>
            <a:r>
              <a:rPr lang="ru-RU" sz="1200" dirty="0"/>
              <a:t>- получил и проанализировал опыт проведения виртуального эксперимента по избранной обучающимся тематике;</a:t>
            </a:r>
          </a:p>
          <a:p>
            <a:pPr marL="0" lvl="1"/>
            <a:r>
              <a:rPr lang="ru-RU" sz="1200" dirty="0"/>
              <a:t>- создает 3D-модели, применяя различные технологии, используя неавтоматизированные и/или автоматизированные инструменты (в </a:t>
            </a:r>
            <a:r>
              <a:rPr lang="ru-RU" sz="1200" dirty="0" err="1"/>
              <a:t>т.ч</a:t>
            </a:r>
            <a:r>
              <a:rPr lang="ru-RU" sz="1200" dirty="0"/>
              <a:t>. специализированное программное обеспечение, технологии фотограмметрии, ручное сканирование и др.);</a:t>
            </a:r>
          </a:p>
          <a:p>
            <a:pPr marL="0" lvl="1"/>
            <a:r>
              <a:rPr lang="ru-RU" sz="1200" dirty="0"/>
              <a:t>- применяет технологии оцифровки аналоговых данных; имеет опыт изготовления изделия средствами учебного станка, в </a:t>
            </a:r>
            <a:r>
              <a:rPr lang="ru-RU" sz="1200" dirty="0" err="1"/>
              <a:t>т.ч</a:t>
            </a:r>
            <a:r>
              <a:rPr lang="ru-RU" sz="1200" dirty="0"/>
              <a:t>. с симуляцией процесса изготовления в виртуальной среде; выполняет последовательность технологических операций по подготовке цифровых данных для учебных станков; </a:t>
            </a:r>
          </a:p>
          <a:p>
            <a:pPr marL="0" lvl="1"/>
            <a:r>
              <a:rPr lang="ru-RU" sz="1200" dirty="0"/>
              <a:t>- может охарактеризовать структуры реальных систем управления робототехнических систем;</a:t>
            </a:r>
          </a:p>
          <a:p>
            <a:pPr marL="0" lvl="1"/>
            <a:r>
              <a:rPr lang="ru-RU" sz="1200" dirty="0"/>
              <a:t>- характеризует свойства конструкционных материалов искусственного происхождения (например, полимеров, композитов);</a:t>
            </a:r>
          </a:p>
          <a:p>
            <a:pPr marL="0" lvl="1"/>
            <a:r>
              <a:rPr lang="ru-RU" sz="1200" dirty="0"/>
              <a:t>- характеризует основные виды конструкционных материалов;</a:t>
            </a:r>
          </a:p>
          <a:p>
            <a:pPr marL="0" lvl="1"/>
            <a:r>
              <a:rPr lang="ru-RU" sz="1200" dirty="0"/>
              <a:t>- характеризует основные виды технологического оборудования и способов механической обработки конструкционных материалов; применяет безопасные приемы выполнения основных операций слесарно-сборочных работ;</a:t>
            </a:r>
          </a:p>
          <a:p>
            <a:pPr marL="0" lvl="1"/>
            <a:r>
              <a:rPr lang="ru-RU" sz="1200" dirty="0"/>
              <a:t>- характеризует основные технологии производства продуктов питания; получает и анализирует опыт лабораторного исследования продуктов питания.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C00000"/>
                </a:solidFill>
              </a:rPr>
              <a:t>Проектные компетенции (включая компетенции проектного управления):</a:t>
            </a:r>
            <a:endParaRPr lang="ru-RU" sz="1400" u="sng" dirty="0">
              <a:solidFill>
                <a:srgbClr val="C00000"/>
              </a:solidFill>
            </a:endParaRPr>
          </a:p>
          <a:p>
            <a:pPr marL="0" lvl="1"/>
            <a:r>
              <a:rPr lang="ru-RU" sz="1200" dirty="0"/>
              <a:t>- использует инструменты выявления потребностей; самостоятельно решает поставленную задачу, анализируя и подбирая материалы и средства для ее решения;</a:t>
            </a:r>
          </a:p>
          <a:p>
            <a:pPr marL="0" lvl="1"/>
            <a:r>
              <a:rPr lang="ru-RU" sz="1200" dirty="0"/>
              <a:t>- использует методы генерации идей по модернизации/проектированию материальных продуктов или технологических систем, направленных на достижение поставленных целей;</a:t>
            </a:r>
          </a:p>
          <a:p>
            <a:pPr marL="0" lvl="1"/>
            <a:r>
              <a:rPr lang="ru-RU" sz="1200" dirty="0"/>
              <a:t>- получил и проанализировал опыт определения характеристик и разработки материального или информационного продукта, включая планирование, разработку концепции, моделирование, конструирование и разработку документации в информационной среде, на основе самостоятельно проведенных исследований потребительских интересов. </a:t>
            </a:r>
          </a:p>
        </p:txBody>
      </p:sp>
    </p:spTree>
    <p:extLst>
      <p:ext uri="{BB962C8B-B14F-4D97-AF65-F5344CB8AC3E}">
        <p14:creationId xmlns:p14="http://schemas.microsoft.com/office/powerpoint/2010/main" val="3228549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СОДЕРЖАНИЕ УЧЕБНИКА – 7 КЛАСС</a:t>
            </a:r>
            <a:endParaRPr/>
          </a:p>
        </p:txBody>
      </p:sp>
      <p:pic>
        <p:nvPicPr>
          <p:cNvPr id="396" name="Google Shape;39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1295400"/>
            <a:ext cx="3833446" cy="5035102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97" name="Google Shape;397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91000" y="1295400"/>
            <a:ext cx="3733800" cy="5035102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98" name="Google Shape;398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0268" y="1519222"/>
            <a:ext cx="3733800" cy="5058696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369;p25"/>
          <p:cNvSpPr/>
          <p:nvPr/>
        </p:nvSpPr>
        <p:spPr>
          <a:xfrm>
            <a:off x="10487922" y="138023"/>
            <a:ext cx="1100672" cy="1303916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4600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28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641272" y="52926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641272" y="141158"/>
            <a:ext cx="10210045" cy="4278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1D0DB3"/>
                </a:solidFill>
                <a:latin typeface="+mn-lt"/>
              </a:rPr>
              <a:t>АНАЛИЗ СОДЕРЖАНИЯ УЧЕБНИКА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7 КЛАССА </a:t>
            </a:r>
            <a:r>
              <a:rPr lang="ru-RU" sz="2200" dirty="0">
                <a:solidFill>
                  <a:srgbClr val="1D0DB3"/>
                </a:solidFill>
                <a:latin typeface="+mn-lt"/>
              </a:rPr>
              <a:t>НА ОСНОВЕ ПРИМЕРНОЙ ПРОГРАММЫ</a:t>
            </a:r>
            <a:endParaRPr lang="ru-RU" sz="22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717716"/>
              </p:ext>
            </p:extLst>
          </p:nvPr>
        </p:nvGraphicFramePr>
        <p:xfrm>
          <a:off x="301318" y="865714"/>
          <a:ext cx="11730867" cy="5225972"/>
        </p:xfrm>
        <a:graphic>
          <a:graphicData uri="http://schemas.openxmlformats.org/drawingml/2006/table">
            <a:tbl>
              <a:tblPr firstRow="1">
                <a:tableStyleId>{0505E3EF-67EA-436B-97B2-0124C06EBD24}</a:tableStyleId>
              </a:tblPr>
              <a:tblGrid>
                <a:gridCol w="9442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81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15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Разделы / Темы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</a:rPr>
                        <a:t>Классы обучения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Производство и технологии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dirty="0"/>
                        <a:t>Организация рабочего места / Использование станочного оборудования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5-9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Конструирование и моделирование</a:t>
                      </a:r>
                      <a:r>
                        <a:rPr lang="ru-RU" sz="1600" baseline="0" dirty="0">
                          <a:latin typeface="+mn-lt"/>
                        </a:rPr>
                        <a:t> технологических систем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5-9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Информационные технологии (</a:t>
                      </a:r>
                      <a:r>
                        <a:rPr lang="ru-RU" sz="1600" baseline="0" dirty="0">
                          <a:latin typeface="+mn-lt"/>
                        </a:rPr>
                        <a:t>виртуальный эксперимент, среда программирования) 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6-9 классы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Технологии ведения дома / Ремонтные работы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6-7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461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Технологии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обработки материалов, пищевых продуктов</a:t>
                      </a:r>
                      <a:r>
                        <a:rPr lang="ru-RU" sz="16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	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+mn-lt"/>
                        </a:rPr>
                        <a:t>Технологии получения и преобразования </a:t>
                      </a:r>
                      <a:r>
                        <a:rPr lang="ru-RU" sz="1600" u="none" strike="noStrike" kern="1200" baseline="0" dirty="0">
                          <a:latin typeface="+mn-lt"/>
                        </a:rPr>
                        <a:t>искусственных материалов </a:t>
                      </a:r>
                      <a:r>
                        <a:rPr lang="ru-RU" sz="1600" kern="1200" dirty="0">
                          <a:effectLst/>
                          <a:latin typeface="+mn-lt"/>
                        </a:rPr>
                        <a:t>	</a:t>
                      </a:r>
                      <a:endParaRPr lang="ru-RU" sz="16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5-9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algn="l"/>
                      <a:r>
                        <a:rPr lang="ru-RU" sz="1600" u="none" strike="noStrike" kern="1200" baseline="0" dirty="0">
                          <a:latin typeface="+mn-lt"/>
                        </a:rPr>
                        <a:t>Технологии обработки пищевых продуктов (в </a:t>
                      </a:r>
                      <a:r>
                        <a:rPr lang="ru-RU" sz="1600" u="none" strike="noStrike" kern="1200" baseline="0" dirty="0" err="1">
                          <a:latin typeface="+mn-lt"/>
                        </a:rPr>
                        <a:t>т.ч</a:t>
                      </a:r>
                      <a:r>
                        <a:rPr lang="ru-RU" sz="1600" u="none" strike="noStrike" kern="1200" baseline="0" dirty="0">
                          <a:latin typeface="+mn-lt"/>
                        </a:rPr>
                        <a:t>. рациональное питание)</a:t>
                      </a:r>
                      <a:endParaRPr lang="ru-RU" sz="16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6-7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861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Компьютерная графика, черчение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Инженерная графика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5-7 классы / Черчение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Компьютерная графика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класс / Черчение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3D-моделирование, </a:t>
                      </a:r>
                      <a:r>
                        <a:rPr lang="ru-RU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прототипирование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 и макетирование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8-9 класс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Робототехника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(моделирование, программирование, автоматизация)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5-9 классы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Автоматизированные системы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(оборудование с ЧПУ)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класс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kern="1200" baseline="0" dirty="0">
                          <a:solidFill>
                            <a:srgbClr val="00B050"/>
                          </a:solidFill>
                          <a:latin typeface="+mn-lt"/>
                        </a:rPr>
                        <a:t>Технологии творческой, проектной и исследовательской деятельности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5-7 классы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Дополнительные модули: </a:t>
                      </a:r>
                      <a:r>
                        <a:rPr lang="ru-RU" sz="1600" u="none" strike="noStrike" kern="1200" baseline="0" dirty="0">
                          <a:solidFill>
                            <a:srgbClr val="1D0DB3"/>
                          </a:solidFill>
                          <a:latin typeface="+mn-lt"/>
                        </a:rPr>
                        <a:t>Технологии получения и преобразования текстильных материалов; </a:t>
                      </a:r>
                      <a:r>
                        <a:rPr lang="ru-RU" sz="1600" kern="1200" dirty="0">
                          <a:solidFill>
                            <a:srgbClr val="1D0DB3"/>
                          </a:solidFill>
                          <a:effectLst/>
                          <a:latin typeface="+mn-lt"/>
                        </a:rPr>
                        <a:t>Технологии получения и преобразования древесины и древесных материалов; </a:t>
                      </a:r>
                      <a:r>
                        <a:rPr lang="ru-RU" sz="1600" b="0" kern="1200" baseline="0" dirty="0">
                          <a:solidFill>
                            <a:srgbClr val="1D0DB3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600" b="0" baseline="0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удожественная обработка материалов; Строительные и транспортные технологии</a:t>
                      </a:r>
                      <a:endParaRPr lang="ru-RU" sz="1600" dirty="0">
                        <a:solidFill>
                          <a:srgbClr val="1D0DB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учебнике 7 класса</a:t>
                      </a: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71606">
                <a:tc>
                  <a:txBody>
                    <a:bodyPr/>
                    <a:lstStyle/>
                    <a:p>
                      <a:pPr algn="r"/>
                      <a:r>
                        <a:rPr lang="ru-RU" sz="1800" b="1" u="none" strike="noStrike" kern="1200" baseline="0" dirty="0">
                          <a:solidFill>
                            <a:schemeClr val="tx1"/>
                          </a:solidFill>
                        </a:rPr>
                        <a:t>ВСЕГО:	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406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29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753355" y="145795"/>
            <a:ext cx="9919129" cy="4278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1D0DB3"/>
                </a:solidFill>
                <a:latin typeface="+mn-lt"/>
              </a:rPr>
              <a:t>ПЛАНИРУЕМЫЕ РЕЗУЛЬТАТЫ ОСВОЕНИЯ ПРОГРАММЫ ПО ТЕХНОЛОГИИ –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8 КЛАСС</a:t>
            </a:r>
            <a:endParaRPr lang="ru-RU" sz="22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0" y="785707"/>
            <a:ext cx="12192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C00000"/>
                </a:solidFill>
              </a:rPr>
              <a:t>Культура труда (знания в рамках предметной области и бытовые навыки):</a:t>
            </a:r>
            <a:endParaRPr lang="ru-RU" sz="1400" u="sng" dirty="0">
              <a:solidFill>
                <a:srgbClr val="C00000"/>
              </a:solidFill>
            </a:endParaRPr>
          </a:p>
          <a:p>
            <a:pPr marL="0" lvl="1"/>
            <a:r>
              <a:rPr lang="ru-RU" sz="1200" dirty="0"/>
              <a:t>- </a:t>
            </a:r>
            <a:r>
              <a:rPr lang="ru-RU" sz="1100" dirty="0"/>
              <a:t>организует рабочее место и соблюдает правила безопасности и охраны труда при работе с оборудованием и/или технологией;</a:t>
            </a:r>
          </a:p>
          <a:p>
            <a:pPr marL="0" lvl="1"/>
            <a:r>
              <a:rPr lang="ru-RU" sz="1100" dirty="0"/>
              <a:t>- разъясняет содержание понятий «технология», «технологический процесс», «технологическая операция» и адекватно использует эти понятия;</a:t>
            </a:r>
          </a:p>
          <a:p>
            <a:pPr marL="0" lvl="1"/>
            <a:r>
              <a:rPr lang="ru-RU" sz="1100" dirty="0"/>
              <a:t> - может охарактеризовать ключевые отрасли региона проживания; называет предприятия региона проживания, работающие на основе современных производственных технологий;</a:t>
            </a:r>
          </a:p>
          <a:p>
            <a:pPr marL="0" lvl="1"/>
            <a:r>
              <a:rPr lang="ru-RU" sz="1100" dirty="0"/>
              <a:t> - характеризует современный рынок труда; описывает цикл жизни профессии, характеризует новые и умирающие профессии, в </a:t>
            </a:r>
            <a:r>
              <a:rPr lang="ru-RU" sz="1100" dirty="0" err="1"/>
              <a:t>т.ч</a:t>
            </a:r>
            <a:r>
              <a:rPr lang="ru-RU" sz="1100" dirty="0"/>
              <a:t>. на предприятиях региона проживания.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C00000"/>
                </a:solidFill>
              </a:rPr>
              <a:t>Предметные результаты (технологические компетенции):</a:t>
            </a:r>
          </a:p>
          <a:p>
            <a:pPr marL="0" lvl="1"/>
            <a:r>
              <a:rPr lang="ru-RU" sz="1100" dirty="0"/>
              <a:t>- описывает жизненный цикл технологии, приводя примеры; получил и проанализировал опыт разработки (комбинирование, изменение параметров и требований к ресурсам и т. п.) технологии получения материального/информационного продукта с заданными свойствами; проводит оценку и испытание полученного продукта;</a:t>
            </a:r>
          </a:p>
          <a:p>
            <a:pPr marL="0" lvl="1"/>
            <a:r>
              <a:rPr lang="ru-RU" sz="1100" dirty="0"/>
              <a:t>- перечисляет и характеризует виды технической и технологической документации; описывает технологическое решение с помощью текста, эскизов, схем, чертежей; составляет техническое задание, памятку, инструкцию, технологическую карту; объясняет простейший технологический процесс по технологической карте, в </a:t>
            </a:r>
            <a:r>
              <a:rPr lang="ru-RU" sz="1100" dirty="0" err="1"/>
              <a:t>т.ч</a:t>
            </a:r>
            <a:r>
              <a:rPr lang="ru-RU" sz="1100" dirty="0"/>
              <a:t>. характеризуя негативные эффекты;</a:t>
            </a:r>
          </a:p>
          <a:p>
            <a:pPr marL="0" lvl="1"/>
            <a:r>
              <a:rPr lang="ru-RU" sz="1100" dirty="0"/>
              <a:t>- получил и проанализировал опыт оптимизации заданного способа получения материального продукта на собственной практике; создает модель, адекватную практической задаче;</a:t>
            </a:r>
          </a:p>
          <a:p>
            <a:pPr marL="0" lvl="1"/>
            <a:r>
              <a:rPr lang="ru-RU" sz="1100" dirty="0"/>
              <a:t>- осуществляет конструирование и/или модификацию электрической цепи в соответствии с поставленной задачей; производит её сборку посредством соединения и/или подключения электронных компонентов заданным способом (пайка, </a:t>
            </a:r>
            <a:r>
              <a:rPr lang="ru-RU" sz="1100" dirty="0" err="1"/>
              <a:t>беспаечный</a:t>
            </a:r>
            <a:r>
              <a:rPr lang="ru-RU" sz="1100" dirty="0"/>
              <a:t> монтаж, механическая сборка) согласно схеме; </a:t>
            </a:r>
          </a:p>
          <a:p>
            <a:pPr marL="0" lvl="1"/>
            <a:r>
              <a:rPr lang="ru-RU" sz="1100" dirty="0"/>
              <a:t>- производит элементарную диагностику, настройку, наладку, контрольное тестирование и выявление неисправностей технического устройства, созданного в рамках учебной деятельности;</a:t>
            </a:r>
          </a:p>
          <a:p>
            <a:pPr marL="0" lvl="1"/>
            <a:r>
              <a:rPr lang="ru-RU" sz="1100" dirty="0"/>
              <a:t>- различает типы, получил и проанализировал опыт проектирования и/или конструирования автоматизированной системы, в </a:t>
            </a:r>
            <a:r>
              <a:rPr lang="ru-RU" sz="1100" dirty="0" err="1"/>
              <a:t>т.ч</a:t>
            </a:r>
            <a:r>
              <a:rPr lang="ru-RU" sz="1100" dirty="0"/>
              <a:t>. с применением специализированных программных средств (в </a:t>
            </a:r>
            <a:r>
              <a:rPr lang="ru-RU" sz="1100" dirty="0" err="1"/>
              <a:t>т.ч</a:t>
            </a:r>
            <a:r>
              <a:rPr lang="ru-RU" sz="1100" dirty="0"/>
              <a:t>.  САПР и/или систем моделирования) и/или языков программирования, электронных компонентов, датчиков, приводов, микроконтроллеров и/или микроконтроллерных платформ и т. п.;</a:t>
            </a:r>
          </a:p>
          <a:p>
            <a:pPr marL="0" lvl="1"/>
            <a:r>
              <a:rPr lang="ru-RU" sz="1100" dirty="0"/>
              <a:t>- объясняет назначение и принцип действия систем автономного управления; назначение, функции датчиков и принципы их работы;</a:t>
            </a:r>
          </a:p>
          <a:p>
            <a:pPr marL="0" lvl="1"/>
            <a:r>
              <a:rPr lang="ru-RU" sz="1100" dirty="0"/>
              <a:t>- применяет навыки алгоритмизации и программирования в соответствии с конкретной задачей и/или учебной ситуацией; получил и проанализировал опыт моделирования и/или конструирования движущейся модели и/или робототехнической системы и/или беспилотного аппарата;</a:t>
            </a:r>
          </a:p>
          <a:p>
            <a:pPr marL="0" lvl="1"/>
            <a:r>
              <a:rPr lang="ru-RU" sz="1100" dirty="0"/>
              <a:t>- характеризует произвольно заданный материал в соответствии с задачей деятельности, называя его свойства (внешний вид, механические, электрические, термические, возможность обработки), экономические характеристики, </a:t>
            </a:r>
            <a:r>
              <a:rPr lang="ru-RU" sz="1100" dirty="0" err="1"/>
              <a:t>экологичность</a:t>
            </a:r>
            <a:r>
              <a:rPr lang="ru-RU" sz="1100" dirty="0"/>
              <a:t>; объясняет применимость материала под имеющуюся задачу и отбирает его в соответствии с техническим решением или по заданным критериям;</a:t>
            </a:r>
          </a:p>
          <a:p>
            <a:pPr marL="0" lvl="1"/>
            <a:r>
              <a:rPr lang="ru-RU" sz="1100" dirty="0"/>
              <a:t>- называет актуальные и перспективные технологии получения материалов с заданными свойствами; характеризует пластики, керамику, </a:t>
            </a:r>
            <a:r>
              <a:rPr lang="ru-RU" sz="1100" dirty="0" err="1"/>
              <a:t>наноматериалы</a:t>
            </a:r>
            <a:r>
              <a:rPr lang="ru-RU" sz="1100" dirty="0"/>
              <a:t>, </a:t>
            </a:r>
            <a:r>
              <a:rPr lang="ru-RU" sz="1100" dirty="0" err="1"/>
              <a:t>наноструктуры</a:t>
            </a:r>
            <a:r>
              <a:rPr lang="ru-RU" sz="1100" dirty="0"/>
              <a:t>, </a:t>
            </a:r>
            <a:r>
              <a:rPr lang="ru-RU" sz="1100" dirty="0" err="1"/>
              <a:t>нанокомпозиты</a:t>
            </a:r>
            <a:r>
              <a:rPr lang="ru-RU" sz="1100" dirty="0"/>
              <a:t>, многофункциональные материалы, возобновляемые материалы (биоматериалы) и возможные технологические процессы с ними;</a:t>
            </a:r>
          </a:p>
          <a:p>
            <a:pPr marL="0" lvl="1"/>
            <a:r>
              <a:rPr lang="ru-RU" sz="1100" dirty="0"/>
              <a:t>- называет и характеризует актуальные и перспективные технологии для прогрессивного развития общества (робототехника, микроэлектроника, интернет вещей, БЛА, технологии </a:t>
            </a:r>
            <a:r>
              <a:rPr lang="ru-RU" sz="1100" dirty="0" err="1"/>
              <a:t>геоинформатики</a:t>
            </a:r>
            <a:r>
              <a:rPr lang="ru-RU" sz="1100" dirty="0"/>
              <a:t>, виртуальная и дополненная реальность и др.); объясняет причины, перспективы и последствия развития техники и технологий на данном этапе технологического развития общества;</a:t>
            </a:r>
          </a:p>
          <a:p>
            <a:pPr marL="0" lvl="1"/>
            <a:r>
              <a:rPr lang="ru-RU" sz="1100" dirty="0"/>
              <a:t>- приводит примеры производственных технологий и технологий в сфере услуг; характеризует актуальные и перспективные технологии пищевой промышленности (индустрии питания);</a:t>
            </a:r>
          </a:p>
          <a:p>
            <a:pPr marL="0" lvl="1"/>
            <a:r>
              <a:rPr lang="ru-RU" sz="1100" dirty="0"/>
              <a:t>- характеризует автоматизацию производства на примере региона проживания, и профессии, обслуживающие автоматизированные производства.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u="sng" dirty="0">
                <a:solidFill>
                  <a:srgbClr val="C00000"/>
                </a:solidFill>
              </a:rPr>
              <a:t>Проектные компетенции (включая компетенции проектного управления):</a:t>
            </a:r>
            <a:endParaRPr lang="ru-RU" sz="1400" u="sng" dirty="0">
              <a:solidFill>
                <a:srgbClr val="C00000"/>
              </a:solidFill>
            </a:endParaRPr>
          </a:p>
          <a:p>
            <a:pPr marL="0" lvl="1"/>
            <a:r>
              <a:rPr lang="ru-RU" sz="1200" dirty="0"/>
              <a:t>- может охарактеризовать содержание понятий «проблема», «проект», «проблемное поле»;</a:t>
            </a:r>
          </a:p>
          <a:p>
            <a:pPr marL="0" lvl="1"/>
            <a:r>
              <a:rPr lang="ru-RU" sz="1200" dirty="0"/>
              <a:t>- получил и анализировал опыт выявления круга потребителей, их потребностей и ожиданий, формирования технического / технологического решения, планирования, моделирования и конструирования на основе самостоятельно проведенных исследований в рамках заданной проблемной области или проблемы;</a:t>
            </a:r>
          </a:p>
          <a:p>
            <a:pPr marL="0" lvl="1"/>
            <a:r>
              <a:rPr lang="ru-RU" sz="1200" dirty="0"/>
              <a:t>- имеет опыт подготовки презентации полученного продукта различным типам потребителей.</a:t>
            </a:r>
          </a:p>
        </p:txBody>
      </p:sp>
    </p:spTree>
    <p:extLst>
      <p:ext uri="{BB962C8B-B14F-4D97-AF65-F5344CB8AC3E}">
        <p14:creationId xmlns:p14="http://schemas.microsoft.com/office/powerpoint/2010/main" val="322854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55433" y="197703"/>
            <a:ext cx="6081204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  <a:cs typeface="Times New Roman" panose="02020603050405020304" pitchFamily="18" charset="0"/>
              </a:rPr>
              <a:t>НОРМАТИВНЫЕ ДОКУМЕНТЫ</a:t>
            </a:r>
            <a:endParaRPr lang="ru-RU" sz="24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7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561243"/>
              </p:ext>
            </p:extLst>
          </p:nvPr>
        </p:nvGraphicFramePr>
        <p:xfrm>
          <a:off x="316596" y="1100830"/>
          <a:ext cx="11715590" cy="463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5996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E9834937-1E68-434F-A943-329BDB08E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graphicEl>
                                              <a:dgm id="{E9834937-1E68-434F-A943-329BDB08E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1BA9F798-2B73-C84F-8116-A7FD6F7C42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graphicEl>
                                              <a:dgm id="{1BA9F798-2B73-C84F-8116-A7FD6F7C42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50037EE5-7D9A-9E43-B435-20BD709FE7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graphicEl>
                                              <a:dgm id="{50037EE5-7D9A-9E43-B435-20BD709FE7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43B5DA58-33B1-1945-87E5-CED4CB908F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graphicEl>
                                              <a:dgm id="{43B5DA58-33B1-1945-87E5-CED4CB908F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graphicEl>
                                              <a:dgm id="{F550BA90-B64E-2041-94D5-AACCD3EC75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graphicEl>
                                              <a:dgm id="{F550BA90-B64E-2041-94D5-AACCD3EC75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" y="1588"/>
            <a:ext cx="1588" cy="158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9"/>
          <p:cNvSpPr txBox="1">
            <a:spLocks noGrp="1"/>
          </p:cNvSpPr>
          <p:nvPr>
            <p:ph type="title"/>
          </p:nvPr>
        </p:nvSpPr>
        <p:spPr>
          <a:xfrm>
            <a:off x="334434" y="129440"/>
            <a:ext cx="6066366" cy="64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СОДЕРЖАНИЕ УЧЕБНИКА – 8-9 КЛАССЫ</a:t>
            </a:r>
            <a:endParaRPr/>
          </a:p>
        </p:txBody>
      </p:sp>
      <p:pic>
        <p:nvPicPr>
          <p:cNvPr id="405" name="Google Shape;40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1160584"/>
            <a:ext cx="3810000" cy="466392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06" name="Google Shape;406;p29"/>
          <p:cNvPicPr preferRelativeResize="0"/>
          <p:nvPr/>
        </p:nvPicPr>
        <p:blipFill rotWithShape="1">
          <a:blip r:embed="rId5">
            <a:alphaModFix/>
          </a:blip>
          <a:srcRect t="13699"/>
          <a:stretch/>
        </p:blipFill>
        <p:spPr>
          <a:xfrm>
            <a:off x="4054582" y="1160584"/>
            <a:ext cx="4022618" cy="468536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07" name="Google Shape;407;p29"/>
          <p:cNvPicPr preferRelativeResize="0"/>
          <p:nvPr/>
        </p:nvPicPr>
        <p:blipFill rotWithShape="1">
          <a:blip r:embed="rId6">
            <a:alphaModFix/>
          </a:blip>
          <a:srcRect t="14667"/>
          <a:stretch/>
        </p:blipFill>
        <p:spPr>
          <a:xfrm>
            <a:off x="8205838" y="149469"/>
            <a:ext cx="3878461" cy="445582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08" name="Google Shape;408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91342" y="4605293"/>
            <a:ext cx="3848258" cy="2166893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09" name="Google Shape;409;p29"/>
          <p:cNvPicPr preferRelativeResize="0"/>
          <p:nvPr/>
        </p:nvPicPr>
        <p:blipFill rotWithShape="1">
          <a:blip r:embed="rId6">
            <a:alphaModFix/>
          </a:blip>
          <a:srcRect r="4505" b="85333"/>
          <a:stretch/>
        </p:blipFill>
        <p:spPr>
          <a:xfrm>
            <a:off x="4054582" y="5845951"/>
            <a:ext cx="4022618" cy="80657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10" name="Google Shape;410;p29"/>
          <p:cNvPicPr preferRelativeResize="0"/>
          <p:nvPr/>
        </p:nvPicPr>
        <p:blipFill rotWithShape="1">
          <a:blip r:embed="rId5">
            <a:alphaModFix/>
          </a:blip>
          <a:srcRect b="86301"/>
          <a:stretch/>
        </p:blipFill>
        <p:spPr>
          <a:xfrm>
            <a:off x="152400" y="5867400"/>
            <a:ext cx="3810000" cy="72172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0" name="Google Shape;360;p25"/>
          <p:cNvSpPr/>
          <p:nvPr/>
        </p:nvSpPr>
        <p:spPr>
          <a:xfrm>
            <a:off x="6954715" y="64666"/>
            <a:ext cx="856838" cy="999203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solidFill>
              <a:schemeClr val="bg2">
                <a:lumMod val="75000"/>
              </a:schemeClr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287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31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641272" y="52926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641272" y="141158"/>
            <a:ext cx="10210045" cy="4278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1D0DB3"/>
                </a:solidFill>
                <a:latin typeface="+mn-lt"/>
              </a:rPr>
              <a:t>АНАЛИЗ СОДЕРЖАНИЯ УЧЕБНИКА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8 КЛАССА </a:t>
            </a:r>
            <a:r>
              <a:rPr lang="ru-RU" sz="2200" dirty="0">
                <a:solidFill>
                  <a:srgbClr val="1D0DB3"/>
                </a:solidFill>
                <a:latin typeface="+mn-lt"/>
              </a:rPr>
              <a:t>НА ОСНОВЕ ПРИМЕРНОЙ ПРОГРАММЫ</a:t>
            </a:r>
            <a:endParaRPr lang="ru-RU" sz="22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118277"/>
              </p:ext>
            </p:extLst>
          </p:nvPr>
        </p:nvGraphicFramePr>
        <p:xfrm>
          <a:off x="161925" y="752475"/>
          <a:ext cx="11870260" cy="5982534"/>
        </p:xfrm>
        <a:graphic>
          <a:graphicData uri="http://schemas.openxmlformats.org/drawingml/2006/table">
            <a:tbl>
              <a:tblPr firstRow="1">
                <a:tableStyleId>{0505E3EF-67EA-436B-97B2-0124C06EBD24}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262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Разделы / Темы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Классы обучения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6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Производство и технологии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427">
                <a:tc>
                  <a:txBody>
                    <a:bodyPr/>
                    <a:lstStyle/>
                    <a:p>
                      <a:r>
                        <a:rPr lang="ru-RU" sz="1600" dirty="0"/>
                        <a:t>Организация рабочего места / Использование станочного оборудования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6-9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2026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Современные и перспективные технологии 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5-9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4175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Информационные технологии (технологии передачи и хранения информации)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7-9 классы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3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</a:rPr>
                        <a:t>Социальные технологии / Технологии в сфере услуг (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маркетинг</a:t>
                      </a:r>
                      <a:r>
                        <a:rPr lang="ru-RU" sz="1600" baseline="0" dirty="0">
                          <a:latin typeface="+mn-lt"/>
                        </a:rPr>
                        <a:t>) 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8-9 класс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6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Технологии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обработки материалов, пищевых продуктов</a:t>
                      </a:r>
                      <a:r>
                        <a:rPr lang="ru-RU" sz="1600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	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11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  <a:latin typeface="+mn-lt"/>
                        </a:rPr>
                        <a:t>Технологии получения и преобразования </a:t>
                      </a:r>
                      <a:r>
                        <a:rPr lang="ru-RU" sz="1600" u="none" strike="noStrike" kern="1200" baseline="0" dirty="0">
                          <a:latin typeface="+mn-lt"/>
                        </a:rPr>
                        <a:t>искусственных материалов с заданными свойствами</a:t>
                      </a:r>
                      <a:r>
                        <a:rPr lang="ru-RU" sz="1600" kern="1200" dirty="0">
                          <a:effectLst/>
                          <a:latin typeface="+mn-lt"/>
                        </a:rPr>
                        <a:t>	</a:t>
                      </a:r>
                      <a:endParaRPr lang="ru-RU" sz="16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5-6, 8-9 классы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3771">
                <a:tc>
                  <a:txBody>
                    <a:bodyPr/>
                    <a:lstStyle/>
                    <a:p>
                      <a:pPr algn="l"/>
                      <a:r>
                        <a:rPr lang="ru-RU" sz="1600" u="none" strike="noStrike" kern="1200" baseline="0" dirty="0">
                          <a:latin typeface="+mn-lt"/>
                        </a:rPr>
                        <a:t>Технологии обработки пищевых продуктов</a:t>
                      </a:r>
                      <a:endParaRPr lang="ru-RU" sz="1600" dirty="0">
                        <a:solidFill>
                          <a:schemeClr val="accent6">
                            <a:lumMod val="1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7-9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0687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Компьютерная графика, черчение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8780">
                <a:tc>
                  <a:txBody>
                    <a:bodyPr/>
                    <a:lstStyle/>
                    <a:p>
                      <a:pPr algn="l"/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Инженерная графика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5-7 классы / Черчение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09029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Компьютерная графика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класс / Черчение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073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3D-моделирование, </a:t>
                      </a:r>
                      <a:r>
                        <a:rPr lang="ru-RU" sz="1600" b="1" dirty="0" err="1">
                          <a:solidFill>
                            <a:srgbClr val="C00000"/>
                          </a:solidFill>
                          <a:latin typeface="+mn-lt"/>
                        </a:rPr>
                        <a:t>прототипирование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 и макетирование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8-9 класс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38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Робототехника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</a:rPr>
                        <a:t>(моделирование, программирование, автоматизация)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5-9 классы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21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Электротехника, электроника и автоматика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5-9 классы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21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+mn-lt"/>
                        </a:rPr>
                        <a:t>Автоматизированные системы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(оборудование с ЧПУ)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 класс 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055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Построение образовательных траекторий и планов в области  профессионального самоопределения 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8-9 класс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/Профессиональное самоопределение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72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Региональный рынок труда: состояние, прогнозы и перспективы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 в</a:t>
                      </a:r>
                      <a:r>
                        <a:rPr lang="ru-RU" sz="1600" b="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учебниках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kern="1200" baseline="0" dirty="0">
                          <a:solidFill>
                            <a:srgbClr val="00B050"/>
                          </a:solidFill>
                          <a:latin typeface="+mn-lt"/>
                        </a:rPr>
                        <a:t>Технологии творческой, проектной и исследовательской деятельности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5-7 классы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Дополнительные модули: </a:t>
                      </a:r>
                      <a:r>
                        <a:rPr lang="ru-RU" sz="1600" u="none" strike="noStrike" kern="1200" baseline="0" dirty="0">
                          <a:solidFill>
                            <a:srgbClr val="1D0DB3"/>
                          </a:solidFill>
                          <a:latin typeface="+mn-lt"/>
                        </a:rPr>
                        <a:t>Технологии получения и преобразования текстильных материалов; </a:t>
                      </a:r>
                      <a:r>
                        <a:rPr lang="ru-RU" sz="1600" b="0" kern="1200" baseline="0" dirty="0">
                          <a:solidFill>
                            <a:srgbClr val="1D0DB3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Х</a:t>
                      </a:r>
                      <a:r>
                        <a:rPr lang="ru-RU" sz="1600" b="0" baseline="0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удожественная обработка материалов</a:t>
                      </a:r>
                      <a:endParaRPr lang="ru-RU" sz="1600" dirty="0">
                        <a:solidFill>
                          <a:srgbClr val="1D0DB3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1D0DB3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учебнике 8-9 класса</a:t>
                      </a: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71606">
                <a:tc>
                  <a:txBody>
                    <a:bodyPr/>
                    <a:lstStyle/>
                    <a:p>
                      <a:pPr algn="r"/>
                      <a:r>
                        <a:rPr lang="ru-RU" sz="1800" b="1" u="none" strike="noStrike" kern="1200" baseline="0" dirty="0">
                          <a:solidFill>
                            <a:schemeClr val="tx1"/>
                          </a:solidFill>
                        </a:rPr>
                        <a:t>ВСЕГО:	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982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753355" y="145795"/>
            <a:ext cx="10031212" cy="4278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1D0DB3"/>
                </a:solidFill>
                <a:latin typeface="+mn-lt"/>
              </a:rPr>
              <a:t>ПЛАНИРУЕМЫЕ РЕЗУЛЬТАТЫ ОСВОЕНИЯ ПРОГРАММЫ ПО ТЕХНОЛОГИИ </a:t>
            </a:r>
            <a:r>
              <a:rPr lang="ru-RU" sz="2200" dirty="0">
                <a:latin typeface="+mn-lt"/>
              </a:rPr>
              <a:t>–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9 КЛАСС</a:t>
            </a:r>
            <a:endParaRPr lang="ru-RU" sz="22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52399" y="1096857"/>
            <a:ext cx="11938001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u="sng" dirty="0">
                <a:solidFill>
                  <a:srgbClr val="C00000"/>
                </a:solidFill>
              </a:rPr>
              <a:t>Культура труда (знания в рамках предметной области и бытовые навыки):</a:t>
            </a:r>
            <a:endParaRPr lang="ru-RU" sz="1600" u="sng" dirty="0">
              <a:solidFill>
                <a:srgbClr val="C00000"/>
              </a:solidFill>
            </a:endParaRPr>
          </a:p>
          <a:p>
            <a:pPr marL="0" lvl="1"/>
            <a:r>
              <a:rPr lang="ru-RU" sz="1300" dirty="0"/>
              <a:t>- организует рабочее место в соответствии с требованиями безопасности и правилами эксплуатации используемого оборудования и/или технологии, соблюдает правила безопасности и охраны труда при работе с оборудованием и/или технологией;</a:t>
            </a:r>
          </a:p>
          <a:p>
            <a:pPr marL="0" lvl="1"/>
            <a:r>
              <a:rPr lang="ru-RU" sz="1300" dirty="0"/>
              <a:t>- получил и проанализировал опыт наблюдения (изучения) и/или ознакомления с современными производствами в различных технологических сферах и деятельностью занятых в них работников;</a:t>
            </a:r>
          </a:p>
          <a:p>
            <a:pPr marL="0" lvl="1"/>
            <a:r>
              <a:rPr lang="ru-RU" sz="1300" dirty="0"/>
              <a:t>- получил опыт поиска, структурирования и проверки достоверности информации о перспективах развития современных производств в регионе проживания;</a:t>
            </a:r>
          </a:p>
          <a:p>
            <a:pPr marL="0" lvl="1"/>
            <a:r>
              <a:rPr lang="ru-RU" sz="1300" dirty="0"/>
              <a:t>- анализирует свои возможности и предпочтения, связанные с освоением определенного уровня образовательных программ и реализацией тех или иных видов деятельности, и планирует дальнейшую образовательную траекторию;</a:t>
            </a:r>
          </a:p>
          <a:p>
            <a:pPr marL="0" lvl="1">
              <a:spcAft>
                <a:spcPts val="600"/>
              </a:spcAft>
            </a:pPr>
            <a:r>
              <a:rPr lang="ru-RU" sz="1300" dirty="0"/>
              <a:t>- имеет опыт публичных выступлений (как индивидуальных, так и в составе группы) с целью демонстрации и защиты результатов проектной деятельности.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600" b="1" u="sng" dirty="0">
                <a:solidFill>
                  <a:srgbClr val="C00000"/>
                </a:solidFill>
              </a:rPr>
              <a:t>Предметные результаты (технологические компетенции):</a:t>
            </a:r>
          </a:p>
          <a:p>
            <a:pPr marL="0" lvl="1"/>
            <a:r>
              <a:rPr lang="ru-RU" sz="1300" dirty="0"/>
              <a:t>- анализирует возможные технологические решения, определяет их достоинства и недостатки в контексте заданной ситуации; оценивает условия использования технологии, в </a:t>
            </a:r>
            <a:r>
              <a:rPr lang="ru-RU" sz="1300" dirty="0" err="1"/>
              <a:t>т.ч</a:t>
            </a:r>
            <a:r>
              <a:rPr lang="ru-RU" sz="1300" dirty="0"/>
              <a:t>. с позиций экологической защищенности;</a:t>
            </a:r>
          </a:p>
          <a:p>
            <a:pPr marL="0" lvl="1">
              <a:spcAft>
                <a:spcPts val="600"/>
              </a:spcAft>
            </a:pPr>
            <a:r>
              <a:rPr lang="ru-RU" sz="1300" dirty="0"/>
              <a:t>- в зависимости от ситуации оптимизирует базовые технологии (</a:t>
            </a:r>
            <a:r>
              <a:rPr lang="ru-RU" sz="1300" dirty="0" err="1"/>
              <a:t>затратность</a:t>
            </a:r>
            <a:r>
              <a:rPr lang="ru-RU" sz="1300" dirty="0"/>
              <a:t> — качество), проводит анализ альтернативных ресурсов, соединяет в единый план несколько технологий без их видоизменения для получения сложносоставного материального или информационного продукта.</a:t>
            </a:r>
          </a:p>
          <a:p>
            <a:pPr indent="-285750">
              <a:buFont typeface="Arial" panose="020B0604020202020204" pitchFamily="34" charset="0"/>
              <a:buChar char="•"/>
            </a:pPr>
            <a:r>
              <a:rPr lang="ru-RU" sz="1600" b="1" u="sng" dirty="0">
                <a:solidFill>
                  <a:srgbClr val="C00000"/>
                </a:solidFill>
              </a:rPr>
              <a:t>Проектные компетенции (включая компетенции проектного управления):</a:t>
            </a:r>
            <a:endParaRPr lang="ru-RU" sz="1600" u="sng" dirty="0">
              <a:solidFill>
                <a:srgbClr val="C00000"/>
              </a:solidFill>
            </a:endParaRPr>
          </a:p>
          <a:p>
            <a:pPr marL="0" lvl="1"/>
            <a:r>
              <a:rPr lang="ru-RU" sz="1300" dirty="0"/>
              <a:t>- выявляет и формулирует проблему, требующую технологического решения;</a:t>
            </a:r>
          </a:p>
          <a:p>
            <a:pPr marL="0" lvl="1"/>
            <a:r>
              <a:rPr lang="ru-RU" sz="1300" dirty="0"/>
              <a:t>- получил и проанализировал опыт разработки и/или реализации командного проекта по жизненному циклу на основании самостоятельно выявленной проблемы;</a:t>
            </a:r>
          </a:p>
          <a:p>
            <a:pPr marL="0" lvl="1"/>
            <a:r>
              <a:rPr lang="ru-RU" sz="1300" dirty="0"/>
              <a:t>- имеет опыт использования цифровых инструментов коммуникации и совместной работы (в </a:t>
            </a:r>
            <a:r>
              <a:rPr lang="ru-RU" sz="1300" dirty="0" err="1"/>
              <a:t>т.ч</a:t>
            </a:r>
            <a:r>
              <a:rPr lang="ru-RU" sz="1300" dirty="0"/>
              <a:t>. почтовых сервисов, электронных календарей, облачных сервисов, средств совместного редактирования файлов различных типов);</a:t>
            </a:r>
          </a:p>
          <a:p>
            <a:pPr marL="0" lvl="1"/>
            <a:r>
              <a:rPr lang="ru-RU" sz="1300" dirty="0"/>
              <a:t>- имеет опыт использования инструментов проектного управления;</a:t>
            </a:r>
          </a:p>
          <a:p>
            <a:r>
              <a:rPr lang="ru-RU" sz="1300" dirty="0"/>
              <a:t>- планирует продвижение продукта.</a:t>
            </a:r>
          </a:p>
        </p:txBody>
      </p:sp>
    </p:spTree>
    <p:extLst>
      <p:ext uri="{BB962C8B-B14F-4D97-AF65-F5344CB8AC3E}">
        <p14:creationId xmlns:p14="http://schemas.microsoft.com/office/powerpoint/2010/main" val="3228549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641272" y="52926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641272" y="141158"/>
            <a:ext cx="10210045" cy="4278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1D0DB3"/>
                </a:solidFill>
                <a:latin typeface="+mn-lt"/>
              </a:rPr>
              <a:t>АНАЛИЗ СОДЕРЖАНИЯ УЧЕБНИКА </a:t>
            </a:r>
            <a:r>
              <a:rPr lang="ru-RU" sz="2200" dirty="0">
                <a:solidFill>
                  <a:srgbClr val="C00000"/>
                </a:solidFill>
                <a:latin typeface="+mn-lt"/>
              </a:rPr>
              <a:t>9 КЛАССА </a:t>
            </a:r>
            <a:r>
              <a:rPr lang="ru-RU" sz="2200" dirty="0">
                <a:solidFill>
                  <a:srgbClr val="1D0DB3"/>
                </a:solidFill>
                <a:latin typeface="+mn-lt"/>
              </a:rPr>
              <a:t>НА ОСНОВЕ ПРИМЕРНОЙ ПРОГРАММЫ</a:t>
            </a:r>
            <a:endParaRPr lang="ru-RU" sz="22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16830"/>
              </p:ext>
            </p:extLst>
          </p:nvPr>
        </p:nvGraphicFramePr>
        <p:xfrm>
          <a:off x="161925" y="1019175"/>
          <a:ext cx="11925300" cy="3450763"/>
        </p:xfrm>
        <a:graphic>
          <a:graphicData uri="http://schemas.openxmlformats.org/drawingml/2006/table">
            <a:tbl>
              <a:tblPr firstRow="1">
                <a:tableStyleId>{0505E3EF-67EA-436B-97B2-0124C06EBD24}</a:tableStyleId>
              </a:tblPr>
              <a:tblGrid>
                <a:gridCol w="922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05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20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Разделы / Темы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</a:rPr>
                        <a:t>Классы обучения</a:t>
                      </a:r>
                      <a:endParaRPr lang="ru-RU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Проектирование материальных / информационных продуктов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5-9 классы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Производство и технологии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Закономерности, перспективы и последствия технологического развития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5-9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dirty="0"/>
                        <a:t>Конструирование и моделирование технологических систем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5-9 классы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+mn-lt"/>
                        </a:rPr>
                        <a:t>Информационные технологии (цифровые инструменты коммуникаций, социальные сети)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8-9 класс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27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+mn-lt"/>
                        </a:rPr>
                        <a:t>Социальные технологии / Технологии в сфере услуг (</a:t>
                      </a: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менеджмент</a:t>
                      </a:r>
                      <a:r>
                        <a:rPr lang="ru-RU" sz="1600" baseline="0" dirty="0">
                          <a:latin typeface="+mn-lt"/>
                        </a:rPr>
                        <a:t>) </a:t>
                      </a:r>
                      <a:endParaRPr lang="ru-RU" sz="1600" dirty="0">
                        <a:latin typeface="+mn-lt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8-9 класс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600" b="0" kern="12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доп.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cs typeface="Times New Roman" pitchFamily="18" charset="0"/>
                        </a:rPr>
                        <a:t>Построение образовательных траекторий и планов в области  профессионального самоопределения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(проектирование жизненных планов и образовательных траекторий </a:t>
                      </a:r>
                      <a:r>
                        <a:rPr lang="ru-RU" sz="1600" b="0" i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с учетом региональной</a:t>
                      </a:r>
                      <a:r>
                        <a:rPr lang="ru-RU" sz="1600" b="0" i="1" baseline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ситуации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8-9 класс </a:t>
                      </a:r>
                      <a:r>
                        <a:rPr lang="ru-RU" sz="1600" b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/Профессиональное самоопределение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Региональный рынок труда: состояние, прогнозы и перспективы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 в</a:t>
                      </a:r>
                      <a:r>
                        <a:rPr lang="ru-RU" sz="1600" b="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учебниках</a:t>
                      </a:r>
                      <a:endParaRPr lang="ru-RU" sz="1600" b="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96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kern="1200" baseline="0" dirty="0">
                          <a:solidFill>
                            <a:srgbClr val="00B050"/>
                          </a:solidFill>
                          <a:latin typeface="+mn-lt"/>
                        </a:rPr>
                        <a:t>Технологии творческой, проектной и исследовательской деятельности</a:t>
                      </a:r>
                      <a:endParaRPr lang="ru-RU" sz="1600" b="1" dirty="0">
                        <a:solidFill>
                          <a:srgbClr val="00B05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5-7 классы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71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Разработка</a:t>
                      </a:r>
                      <a:r>
                        <a:rPr lang="ru-RU" sz="1600" baseline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 реализация командного проекта </a:t>
                      </a:r>
                      <a:endParaRPr lang="ru-RU" sz="1600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 в учебниках</a:t>
                      </a: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1606">
                <a:tc>
                  <a:txBody>
                    <a:bodyPr/>
                    <a:lstStyle/>
                    <a:p>
                      <a:pPr algn="r"/>
                      <a:r>
                        <a:rPr lang="ru-RU" sz="1800" b="1" u="none" strike="noStrike" kern="1200" baseline="0" dirty="0">
                          <a:solidFill>
                            <a:schemeClr val="tx1"/>
                          </a:solidFill>
                        </a:rPr>
                        <a:t>ВСЕГО:	</a:t>
                      </a: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ru-RU" sz="1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722" marR="61722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943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9" name="Picture 9" descr="C:\Users\Kachurova.ME\Downloads\shutterstock_689327416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2192000" cy="4521667"/>
          </a:xfrm>
          <a:prstGeom prst="rect">
            <a:avLst/>
          </a:prstGeom>
          <a:noFill/>
        </p:spPr>
      </p:pic>
      <p:graphicFrame>
        <p:nvGraphicFramePr>
          <p:cNvPr id="3" name="Объект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4656565"/>
              </p:ext>
            </p:extLst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5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55132" y="1869980"/>
            <a:ext cx="114817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200" b="1" dirty="0">
                <a:solidFill>
                  <a:srgbClr val="2D3494"/>
                </a:solidFill>
              </a:rPr>
              <a:t>МЕТОДИЧЕСКАЯ ПОДДЕРЖКА ПЕДАГОГОВ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57550" y="258261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rosuchebnik.ru</a:t>
            </a:r>
            <a:r>
              <a:rPr lang="ru-RU" sz="2800" b="1" dirty="0">
                <a:solidFill>
                  <a:srgbClr val="C00000"/>
                </a:solidFill>
              </a:rPr>
              <a:t> / </a:t>
            </a:r>
            <a:r>
              <a:rPr lang="en-US" sz="2800" b="1" dirty="0">
                <a:solidFill>
                  <a:srgbClr val="0070C0"/>
                </a:solidFill>
              </a:rPr>
              <a:t>prosv.ru /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lbz.ru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ea typeface="Open Sans Condensed" pitchFamily="34" charset="0"/>
              <a:cs typeface="Open Sans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713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9547391" y="326488"/>
            <a:ext cx="1880724" cy="91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35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0" name="Прямая соединительная линия 6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873319" y="119282"/>
            <a:ext cx="1002938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400" b="1" dirty="0">
                <a:solidFill>
                  <a:srgbClr val="1D0DB3"/>
                </a:solidFill>
                <a:ea typeface="Open Sans Condensed" pitchFamily="34" charset="0"/>
                <a:cs typeface="Open Sans Condensed" pitchFamily="34" charset="0"/>
              </a:rPr>
              <a:t>ЧЕРЧЕНИЕ. 9 класс / Инженерная графика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240" y="1388371"/>
            <a:ext cx="1822544" cy="2473351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31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5647" y="1379967"/>
            <a:ext cx="1935332" cy="2490157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9670FA8F-231F-48E1-9021-860E9625BA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260" y="1379967"/>
            <a:ext cx="1725493" cy="2295387"/>
          </a:xfrm>
          <a:prstGeom prst="rect">
            <a:avLst/>
          </a:prstGeom>
          <a:noFill/>
          <a:ln w="3175" cap="sq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2" descr="http://www.ast.ru/upload/iblock/ed5/ed549bf5b787c8c5df6034c0f6d343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1406" y="1379967"/>
            <a:ext cx="1811044" cy="229538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Google Shape;320;p22"/>
          <p:cNvSpPr/>
          <p:nvPr/>
        </p:nvSpPr>
        <p:spPr>
          <a:xfrm>
            <a:off x="1065313" y="4150903"/>
            <a:ext cx="2573866" cy="428623"/>
          </a:xfrm>
          <a:prstGeom prst="roundRect">
            <a:avLst>
              <a:gd name="adj" fmla="val 16667"/>
            </a:avLst>
          </a:prstGeom>
          <a:solidFill>
            <a:srgbClr val="2F36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ФПУ - № </a:t>
            </a:r>
            <a:r>
              <a:rPr lang="ru-RU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2.1.2.6.1.1.1</a:t>
            </a:r>
          </a:p>
        </p:txBody>
      </p:sp>
      <p:sp>
        <p:nvSpPr>
          <p:cNvPr id="35" name="Текст 14"/>
          <p:cNvSpPr>
            <a:spLocks noGrp="1"/>
          </p:cNvSpPr>
          <p:nvPr>
            <p:ph type="body" sz="quarter" idx="4294967295"/>
          </p:nvPr>
        </p:nvSpPr>
        <p:spPr>
          <a:xfrm>
            <a:off x="350740" y="4765665"/>
            <a:ext cx="440372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Bef>
                <a:spcPts val="0"/>
              </a:spcBef>
              <a:buNone/>
              <a:defRPr/>
            </a:pPr>
            <a:r>
              <a:rPr lang="ru-RU" sz="1800" b="1" dirty="0">
                <a:cs typeface="Times New Roman" pitchFamily="18" charset="0"/>
              </a:rPr>
              <a:t>в УМК по черчению для 9 класса входит:</a:t>
            </a:r>
          </a:p>
          <a:p>
            <a:pPr fontAlgn="auto">
              <a:spcBef>
                <a:spcPts val="0"/>
              </a:spcBef>
              <a:defRPr/>
            </a:pPr>
            <a:r>
              <a:rPr lang="ru-RU" sz="1800" i="1" dirty="0">
                <a:cs typeface="Times New Roman" pitchFamily="18" charset="0"/>
              </a:rPr>
              <a:t>учебник;</a:t>
            </a:r>
          </a:p>
          <a:p>
            <a:pPr fontAlgn="auto">
              <a:spcBef>
                <a:spcPts val="0"/>
              </a:spcBef>
              <a:defRPr/>
            </a:pPr>
            <a:r>
              <a:rPr lang="ru-RU" sz="1800" i="1" dirty="0">
                <a:cs typeface="Times New Roman" pitchFamily="18" charset="0"/>
              </a:rPr>
              <a:t>ЭФУ</a:t>
            </a:r>
          </a:p>
          <a:p>
            <a:pPr fontAlgn="auto">
              <a:spcBef>
                <a:spcPts val="0"/>
              </a:spcBef>
              <a:defRPr/>
            </a:pPr>
            <a:r>
              <a:rPr lang="ru-RU" sz="1800" i="1" dirty="0">
                <a:cs typeface="Times New Roman" pitchFamily="18" charset="0"/>
              </a:rPr>
              <a:t>рабочая тетрадь</a:t>
            </a:r>
          </a:p>
          <a:p>
            <a:pPr fontAlgn="auto">
              <a:spcBef>
                <a:spcPts val="0"/>
              </a:spcBef>
              <a:defRPr/>
            </a:pPr>
            <a:r>
              <a:rPr lang="ru-RU" sz="1800" i="1" dirty="0">
                <a:cs typeface="Times New Roman" pitchFamily="18" charset="0"/>
              </a:rPr>
              <a:t>методическое пособие для учителей</a:t>
            </a:r>
            <a:endParaRPr lang="ru-RU" sz="1800" dirty="0"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defRPr/>
            </a:pPr>
            <a:r>
              <a:rPr lang="ru-RU" sz="1800" i="1" dirty="0">
                <a:cs typeface="Times New Roman" pitchFamily="18" charset="0"/>
              </a:rPr>
              <a:t>рабочая программа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110361" y="4225841"/>
            <a:ext cx="692182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D3494"/>
                </a:solidFill>
              </a:rPr>
              <a:t>  Традиционная методика обучения инженерной графике;</a:t>
            </a:r>
          </a:p>
          <a:p>
            <a:pPr indent="9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D3494"/>
                </a:solidFill>
                <a:latin typeface="Calibri" pitchFamily="34" charset="0"/>
              </a:rPr>
              <a:t>  Представлены с</a:t>
            </a:r>
            <a:r>
              <a:rPr lang="ru-RU" b="1" dirty="0">
                <a:solidFill>
                  <a:srgbClr val="2F3696"/>
                </a:solidFill>
                <a:latin typeface="Calibri" pitchFamily="34" charset="0"/>
              </a:rPr>
              <a:t>редства и формы, теоретические сведения графического отображения объектов;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2F3696"/>
                </a:solidFill>
                <a:latin typeface="Calibri" pitchFamily="34" charset="0"/>
              </a:rPr>
              <a:t>  Позволяют формировать пространственное мышление.</a:t>
            </a:r>
          </a:p>
          <a:p>
            <a:endParaRPr lang="ru-RU" b="1" dirty="0">
              <a:solidFill>
                <a:srgbClr val="2F3696"/>
              </a:solidFill>
              <a:latin typeface="Calibri" pitchFamily="34" charset="0"/>
            </a:endParaRPr>
          </a:p>
          <a:p>
            <a:r>
              <a:rPr lang="ru-RU" sz="1400" b="1" dirty="0"/>
              <a:t>Рабочая программа</a:t>
            </a:r>
            <a:r>
              <a:rPr lang="ru-RU" sz="1400" dirty="0"/>
              <a:t>:</a:t>
            </a:r>
            <a:r>
              <a:rPr lang="ru-RU" sz="1400" dirty="0">
                <a:hlinkClick r:id="rId7"/>
              </a:rPr>
              <a:t> </a:t>
            </a:r>
            <a:r>
              <a:rPr lang="en-US" sz="1400" dirty="0">
                <a:hlinkClick r:id="rId7"/>
              </a:rPr>
              <a:t>https://rosuchebnik.ru/material/cherchenie-9-klass-rabochaya-programma/</a:t>
            </a:r>
            <a:endParaRPr lang="ru-RU" sz="1400" dirty="0">
              <a:solidFill>
                <a:srgbClr val="2D3494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793900" y="499797"/>
            <a:ext cx="7464400" cy="44026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cs typeface="Times New Roman" pitchFamily="18" charset="0"/>
              </a:rPr>
              <a:t>Авторы - Ботвинников А.Д., Виноградов В.Н., </a:t>
            </a:r>
            <a:r>
              <a:rPr lang="ru-RU" b="1" dirty="0" err="1">
                <a:solidFill>
                  <a:schemeClr val="tx1"/>
                </a:solidFill>
                <a:cs typeface="Times New Roman" pitchFamily="18" charset="0"/>
              </a:rPr>
              <a:t>Вышнепольский</a:t>
            </a:r>
            <a:r>
              <a:rPr lang="ru-RU" b="1" dirty="0">
                <a:solidFill>
                  <a:schemeClr val="tx1"/>
                </a:solidFill>
                <a:cs typeface="Times New Roman" pitchFamily="18" charset="0"/>
              </a:rPr>
              <a:t> И.С.</a:t>
            </a:r>
          </a:p>
        </p:txBody>
      </p:sp>
    </p:spTree>
    <p:extLst>
      <p:ext uri="{BB962C8B-B14F-4D97-AF65-F5344CB8AC3E}">
        <p14:creationId xmlns:p14="http://schemas.microsoft.com/office/powerpoint/2010/main" val="2099580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9547391" y="326488"/>
            <a:ext cx="1880724" cy="91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36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0" name="Прямая соединительная линия 6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873319" y="119282"/>
            <a:ext cx="1002938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400" b="1" dirty="0">
                <a:solidFill>
                  <a:srgbClr val="1D0DB3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ЧЕРЧЕНИЕ. 9 класс / Основы компьютерной графики.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D0DB3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" descr="1344_1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40697" y="1084144"/>
            <a:ext cx="1913467" cy="253464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B4960BE9-2F6D-4E1B-81C6-5D93A9F55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004" y="1272967"/>
            <a:ext cx="1361296" cy="1755796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57AC4133-4850-4240-A62B-0AA1532C5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0509" y="1253656"/>
            <a:ext cx="1371430" cy="1775107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1873319" y="633520"/>
            <a:ext cx="5841376" cy="278911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Авторы - Преображенская Н.Г., </a:t>
            </a:r>
            <a:r>
              <a:rPr lang="ru-RU" sz="2000" b="1" dirty="0" err="1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Кодукова</a:t>
            </a:r>
            <a:r>
              <a:rPr lang="ru-RU" sz="2000" b="1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И.В.</a:t>
            </a:r>
          </a:p>
        </p:txBody>
      </p:sp>
      <p:sp>
        <p:nvSpPr>
          <p:cNvPr id="34" name="Google Shape;320;p22"/>
          <p:cNvSpPr/>
          <p:nvPr/>
        </p:nvSpPr>
        <p:spPr>
          <a:xfrm>
            <a:off x="2677431" y="3281347"/>
            <a:ext cx="2435647" cy="337444"/>
          </a:xfrm>
          <a:prstGeom prst="roundRect">
            <a:avLst>
              <a:gd name="adj" fmla="val 16667"/>
            </a:avLst>
          </a:prstGeom>
          <a:solidFill>
            <a:srgbClr val="2F36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6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ФПУ - № </a:t>
            </a:r>
            <a:r>
              <a:rPr lang="ru-RU" sz="1600" b="1" dirty="0">
                <a:solidFill>
                  <a:schemeClr val="bg1"/>
                </a:solidFill>
                <a:cs typeface="Times New Roman" panose="02020603050405020304" pitchFamily="18" charset="0"/>
              </a:rPr>
              <a:t>2.1.2.6.1.2.1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690937" y="4619167"/>
            <a:ext cx="6211769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1D0DB3"/>
                </a:solidFill>
              </a:rPr>
              <a:t>Изучение основ компьютерной графики и умения выполнять геометрические построения средствами компьютерной графики;</a:t>
            </a:r>
          </a:p>
          <a:p>
            <a:pPr marL="144000" indent="-144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1D0DB3"/>
                </a:solidFill>
              </a:rPr>
              <a:t>Последовательно формируют умения и навыки решения всех типовых задач курса черчения.</a:t>
            </a:r>
          </a:p>
        </p:txBody>
      </p:sp>
      <p:pic>
        <p:nvPicPr>
          <p:cNvPr id="37" name="Picture 101" descr="Ð§ÐµÑÑÐµÐ½Ð¸Ðµ. ÐÑÐ½Ð¾Ð²Ð½ÑÐµ Ð¿ÑÐ°Ð²Ð¸Ð»Ð° Ð¾ÑÐ¾ÑÐ¼Ð»ÐµÐ½Ð¸Ñ ÑÐµÑÑÐµÐ¶ÐµÐ¹. ÐÐ¾ÑÑÑÐ¾ÐµÐ½Ð¸Ðµ ÑÐµÑÑÐµÐ¶Ð° &quot;Ð¿Ð»Ð¾ÑÐºÐ¾Ð¹&quot; Ð´ÐµÑÐ°Ð»Ð¸. Ð Ð°Ð±Ð¾ÑÐ°Ñ ÑÐµÑÑÐ°Ð´Ñ â1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903" y="1243913"/>
            <a:ext cx="1079792" cy="14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3" descr="Ð§ÐµÑÑÐµÐ½Ð¸Ðµ â 2. ÐÐµÐ¾Ð¼ÐµÑÑÐ¸ÑÐµÑÐºÐ¸Ðµ Ð¿Ð¾ÑÑÑÐ¾ÐµÐ½Ð¸Ñ. 7-9Â ÐºÐ». Ð Ð°Ð±Ð¾ÑÐ°Ñ ÑÐµÑÑÐ°Ð´Ñ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535" y="1243914"/>
            <a:ext cx="995982" cy="14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5" descr="Ð§ÐµÑÑÐµÐ½Ð¸Ðµ â 3. ÐÑÑÐ¼Ð¾ÑÐ³Ð¾Ð»ÑÐ½Ð¾Ðµ Ð¿ÑÐ¾ÐµÑÐ¸ÑÐ¾Ð²Ð°Ð½Ð¸Ðµ Ð¸ Ð¿Ð¾ÑÑÑÐ¾ÐµÐ½Ð¸Ðµ ÐºÐ¾Ð¼Ð¿Ð»ÐµÐºÑÐ½Ð¾Ð³Ð¾ ÑÐµÑÑÐµÐ¶Ð°. 8-9Â ÐºÐ». Ð Ð°Ð±Ð¾ÑÐ°Ñ ÑÐµÑÑÐ°Ð´Ñ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540" y="1249800"/>
            <a:ext cx="1054169" cy="139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Текст 14"/>
          <p:cNvSpPr>
            <a:spLocks noGrp="1"/>
          </p:cNvSpPr>
          <p:nvPr>
            <p:ph type="body" sz="quarter" idx="4294967295"/>
          </p:nvPr>
        </p:nvSpPr>
        <p:spPr>
          <a:xfrm>
            <a:off x="517194" y="3909900"/>
            <a:ext cx="388936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600" b="1" dirty="0">
                <a:cs typeface="Times New Roman" pitchFamily="18" charset="0"/>
              </a:rPr>
              <a:t>в УМК по черчению для 9 класса входит: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cs typeface="Times New Roman" pitchFamily="18" charset="0"/>
              </a:rPr>
              <a:t>учебник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cs typeface="Times New Roman" pitchFamily="18" charset="0"/>
              </a:rPr>
              <a:t>ЭФУ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cs typeface="Times New Roman" pitchFamily="18" charset="0"/>
              </a:rPr>
              <a:t>9 рабочих тетрадей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cs typeface="Times New Roman" pitchFamily="18" charset="0"/>
              </a:rPr>
              <a:t>рабочая программа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i="1" dirty="0">
                <a:cs typeface="Times New Roman" pitchFamily="18" charset="0"/>
              </a:rPr>
              <a:t>методическое пособие для педагогов</a:t>
            </a:r>
            <a:endParaRPr lang="ru-RU" sz="1600" dirty="0">
              <a:cs typeface="Times New Roman" pitchFamily="18" charset="0"/>
            </a:endParaRPr>
          </a:p>
        </p:txBody>
      </p:sp>
      <p:pic>
        <p:nvPicPr>
          <p:cNvPr id="41" name="Picture 107" descr="Ð§ÐµÑÑÐµÐ½Ð¸Ðµ â 4. ÐÐºÑÐ¾Ð½Ð¾Ð¼ÐµÑÑÐ¸ÑÐµÑÐºÐ¸Ðµ Ð¿ÑÐ¾ÐµÐºÑÐ¸Ð¸. 7-9Â ÐºÐ». Ð Ð°Ð±Ð¾ÑÐ°Ñ ÑÐµÑÑÐ°Ð´Ñ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795" y="1222090"/>
            <a:ext cx="1001320" cy="142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1" descr="Ð§ÐµÑÑÐµÐ½Ð¸Ðµ. Ð¡ÐµÑÐµÐ½Ð¸Ðµ. 7-9Â ÐºÐ». Ð Ð°Ð±Ð¾ÑÐ°Ñ ÑÐµÑÑÐ°Ð´Ñ â 5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89" y="2979117"/>
            <a:ext cx="1069878" cy="141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3" descr="Ð§ÐµÑÑÐµÐ½Ð¸Ðµ. Ð Ð°Ð·ÑÐµÐ·Ñ. Ð Ð°Ð±Ð¾ÑÐ°Ñ ÑÐµÑÑÐ°Ð´Ñ â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313" y="2979117"/>
            <a:ext cx="1067829" cy="143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5" descr="Ð§ÐµÑÑÐµÐ½Ð¸Ðµ. Ð§ÐµÑÑÐµÐ¶Ð¸ ÑÐ¸Ð¿Ð¾Ð²ÑÑ ÑÐ¾ÐµÐ´Ð¸Ð½ÐµÐ½Ð¸Ð¹ Ð´ÐµÑÐ°Ð»ÐµÐ¹. 7â9Â ÐºÐ»Ð°ÑÑÑ. Ð Ð°Ð±Ð¾ÑÐ°Ñ ÑÐµÑÑÐ°Ð´Ñ â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473" y="2992359"/>
            <a:ext cx="1123432" cy="14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7" descr="Ð§ÐµÑÑÐµÐ½Ð¸Ðµ. Ð§ÑÐµÐ½Ð¸Ðµ Ð¸ Ð´ÐµÑÐ°Ð»Ð¸ÑÐ¾Ð²Ð°Ð½Ð¸Ðµ ÑÐ±Ð¾ÑÐ¾ÑÐ½ÑÑ ÑÐµÑÑÐµÐ¶ÐµÐ¹. Ð Ð°Ð±Ð¾ÑÐ°Ñ ÑÐµÑÑÐ°Ð´Ñ â 8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91" y="2963658"/>
            <a:ext cx="1066795" cy="146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24553" y="2951752"/>
            <a:ext cx="1108366" cy="146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06651" y="5361327"/>
            <a:ext cx="5075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Рабочая программа:</a:t>
            </a:r>
            <a:r>
              <a:rPr lang="en-US" sz="1400" b="1" dirty="0">
                <a:hlinkClick r:id="rId15"/>
              </a:rPr>
              <a:t> </a:t>
            </a:r>
            <a:r>
              <a:rPr lang="en-US" sz="1400" dirty="0">
                <a:hlinkClick r:id="rId15"/>
              </a:rPr>
              <a:t>https://rosuchebnik.ru/material/</a:t>
            </a:r>
            <a:r>
              <a:rPr lang="ru-RU" sz="1400" dirty="0">
                <a:hlinkClick r:id="rId15"/>
              </a:rPr>
              <a:t> </a:t>
            </a:r>
            <a:r>
              <a:rPr lang="en-US" sz="1400" dirty="0">
                <a:hlinkClick r:id="rId15"/>
              </a:rPr>
              <a:t>cherchenie-9-klass-rabochaya-programma-prejbrazhensky/</a:t>
            </a:r>
            <a:r>
              <a:rPr lang="ru-RU" sz="1400" dirty="0">
                <a:hlinkClick r:id="rId16"/>
              </a:rPr>
              <a:t>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5718" y="5915036"/>
            <a:ext cx="5178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Методическое пособие </a:t>
            </a:r>
            <a:r>
              <a:rPr lang="ru-RU" sz="1400" dirty="0"/>
              <a:t>- </a:t>
            </a:r>
            <a:r>
              <a:rPr lang="ru-RU" sz="1400" u="sng" dirty="0">
                <a:solidFill>
                  <a:srgbClr val="4383DD"/>
                </a:solidFill>
                <a:hlinkClick r:id="rId17"/>
              </a:rPr>
              <a:t>https://rosuchebnik.ru/material/</a:t>
            </a:r>
            <a:endParaRPr lang="ru-RU" sz="1400" u="sng" dirty="0">
              <a:solidFill>
                <a:srgbClr val="4383DD"/>
              </a:solidFill>
            </a:endParaRPr>
          </a:p>
          <a:p>
            <a:r>
              <a:rPr lang="ru-RU" sz="1400" u="sng" dirty="0">
                <a:solidFill>
                  <a:srgbClr val="4383DD"/>
                </a:solidFill>
              </a:rPr>
              <a:t>n-g-preobrazhenskaya-cherchenie-9-klass-metodicheskoe-posobie/</a:t>
            </a:r>
          </a:p>
        </p:txBody>
      </p:sp>
    </p:spTree>
    <p:extLst>
      <p:ext uri="{BB962C8B-B14F-4D97-AF65-F5344CB8AC3E}">
        <p14:creationId xmlns:p14="http://schemas.microsoft.com/office/powerpoint/2010/main" val="1364881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9547391" y="326488"/>
            <a:ext cx="1880724" cy="91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37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0" name="Прямая соединительная линия 6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803532" y="77732"/>
            <a:ext cx="10029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b="1" dirty="0">
                <a:solidFill>
                  <a:srgbClr val="1D0DB3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ТЕХНОЛОГИЯ. Профессиональное самоопределение. 8-9 классы </a:t>
            </a:r>
          </a:p>
          <a:p>
            <a:pPr lvl="0">
              <a:defRPr/>
            </a:pPr>
            <a:r>
              <a:rPr lang="ru-RU" sz="2000" b="1" dirty="0">
                <a:solidFill>
                  <a:srgbClr val="0070C0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Личность. Профессия. Карьера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0" y="1359917"/>
            <a:ext cx="2257188" cy="299471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FB5F2B7E-731A-1F4F-AEAF-9C1987A0B2C4}"/>
              </a:ext>
            </a:extLst>
          </p:cNvPr>
          <p:cNvSpPr/>
          <p:nvPr/>
        </p:nvSpPr>
        <p:spPr>
          <a:xfrm>
            <a:off x="5503482" y="992911"/>
            <a:ext cx="64408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Стимулирует подростка к поиску своего места в жизни и путей самореализации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474D1255-F689-6F43-9B62-01700B62C2AC}"/>
              </a:ext>
            </a:extLst>
          </p:cNvPr>
          <p:cNvSpPr/>
          <p:nvPr/>
        </p:nvSpPr>
        <p:spPr>
          <a:xfrm>
            <a:off x="137987" y="4460436"/>
            <a:ext cx="9301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в Учебнике последовательно рассматриваются вопросы:</a:t>
            </a:r>
          </a:p>
          <a:p>
            <a:r>
              <a:rPr lang="ru-RU" sz="1400" dirty="0"/>
              <a:t> - самоопределение подростков на основе результатов диагностики:  личностных особенностей, жизненных ценностей, познавательных интересов, потребностей и мотивов трудовой деятельности;</a:t>
            </a:r>
          </a:p>
          <a:p>
            <a:r>
              <a:rPr lang="ru-RU" sz="1400" dirty="0"/>
              <a:t> - требования к различным сферам профессиональной деятельности; </a:t>
            </a:r>
          </a:p>
          <a:p>
            <a:r>
              <a:rPr lang="ru-RU" sz="1400" dirty="0"/>
              <a:t> - правила планирования профессиональной̆ карьеры.</a:t>
            </a:r>
          </a:p>
          <a:p>
            <a:endParaRPr lang="ru-RU" sz="1000" dirty="0">
              <a:solidFill>
                <a:srgbClr val="1D0DB3"/>
              </a:solidFill>
            </a:endParaRPr>
          </a:p>
          <a:p>
            <a:r>
              <a:rPr lang="ru-RU" sz="1400" b="1" dirty="0">
                <a:solidFill>
                  <a:srgbClr val="1D0DB3"/>
                </a:solidFill>
              </a:rPr>
              <a:t> Рабочая программа </a:t>
            </a:r>
            <a:r>
              <a:rPr lang="ru-RU" sz="1400" b="1" dirty="0"/>
              <a:t>- </a:t>
            </a:r>
            <a:r>
              <a:rPr lang="en-US" sz="1400" b="1" dirty="0"/>
              <a:t>https://rosuchebnik.ru/material/tekhnologiya-professional-program/</a:t>
            </a:r>
            <a:endParaRPr lang="ru-RU" sz="1400" b="1" dirty="0"/>
          </a:p>
          <a:p>
            <a:r>
              <a:rPr lang="ru-RU" sz="1400" b="1" dirty="0"/>
              <a:t> </a:t>
            </a:r>
            <a:r>
              <a:rPr lang="ru-RU" sz="1400" b="1" dirty="0">
                <a:solidFill>
                  <a:srgbClr val="1D0DB3"/>
                </a:solidFill>
              </a:rPr>
              <a:t>Методическое пособие</a:t>
            </a:r>
            <a:r>
              <a:rPr lang="ru-RU" sz="1400" b="1" dirty="0"/>
              <a:t> - </a:t>
            </a:r>
            <a:r>
              <a:rPr lang="en-US" sz="1400" b="1" dirty="0"/>
              <a:t>https://rosuchebnik.ru/material/tekhnologiya-professionalnoe-samoopredelenie-lichnost-professiya-karer/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180518" y="883830"/>
            <a:ext cx="4289023" cy="273050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Автор – </a:t>
            </a:r>
            <a:r>
              <a:rPr lang="ru-RU" b="1" dirty="0" err="1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Резапкина</a:t>
            </a:r>
            <a:r>
              <a:rPr lang="ru-RU" b="1" dirty="0">
                <a:solidFill>
                  <a:schemeClr val="tx1">
                    <a:lumMod val="90000"/>
                    <a:lumOff val="10000"/>
                  </a:schemeClr>
                </a:solidFill>
                <a:cs typeface="Times New Roman" pitchFamily="18" charset="0"/>
              </a:rPr>
              <a:t> Г.В.</a:t>
            </a:r>
          </a:p>
        </p:txBody>
      </p:sp>
      <p:pic>
        <p:nvPicPr>
          <p:cNvPr id="65538" name="Picture 2" descr="D:\издательство РУ\УМК\Резапкина\из пособия\оглавлени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719" y="1359917"/>
            <a:ext cx="2497357" cy="299471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3" descr="D:\издательство РУ\УМК\Резапкина\из пособия\АСИ- НОВЫЕ ПРОФЕССИ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036" y="1359917"/>
            <a:ext cx="1962150" cy="28003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D:\издательство РУ\УМК\Резапкина\из пособия\выбор професси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97" y="1377594"/>
            <a:ext cx="2028777" cy="281802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5" descr="D:\издательство РУ\УМК\Резапкина\из пособия\классификация профессий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1359917"/>
            <a:ext cx="2083479" cy="2800350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D:\издательство РУ\УМК\Резапкина\из пособия\психол.готовность к выбору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90" y="4354627"/>
            <a:ext cx="2504573" cy="205569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80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38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7992461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rgbClr val="1D0DB3"/>
                </a:solidFill>
                <a:latin typeface="+mn-lt"/>
              </a:rPr>
              <a:t>УЧЕБНЫЕ ПОСОБИЯ «МОЯ БУДУЩАЯ ПРОФЕССИЯ»</a:t>
            </a:r>
            <a:endParaRPr lang="ru-RU" sz="1800" dirty="0">
              <a:solidFill>
                <a:srgbClr val="1D0DB3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40" y="921398"/>
            <a:ext cx="5091936" cy="2493431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23867" y="921398"/>
            <a:ext cx="2639158" cy="384497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115425" y="907167"/>
            <a:ext cx="2838450" cy="386642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4773591"/>
            <a:ext cx="3905250" cy="1680404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137987" y="3473415"/>
            <a:ext cx="5829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</a:rPr>
              <a:t>Для помощи школьникам в дальнейшем профессиональном выборе создан комплект пособий «Моя будущая профессия», разработанный специалистами центра тестирования и развития «Гуманитарные технологии».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7626" y="4523138"/>
            <a:ext cx="6134099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/>
              <a:t>Содержат специально разработанные тесты, которые помогут учащимся более точно определить свои интересы, склонности и способности для выбора профессии.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/>
              <a:t>Включают кейсы с задачами, которые возникают в реальной практике  в рамках выбранной профессии и дают возможность погрузиться в ту или иную специальность.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i="1" dirty="0"/>
              <a:t>На основе полученных результатов предлагают конкретные рекомендации по построению образовательного маршрута.</a:t>
            </a:r>
          </a:p>
        </p:txBody>
      </p:sp>
    </p:spTree>
    <p:extLst>
      <p:ext uri="{BB962C8B-B14F-4D97-AF65-F5344CB8AC3E}">
        <p14:creationId xmlns:p14="http://schemas.microsoft.com/office/powerpoint/2010/main" val="3655262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9547391" y="326488"/>
            <a:ext cx="1880724" cy="91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39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0" name="Прямая соединительная линия 6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873319" y="119282"/>
            <a:ext cx="10029387" cy="406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400" b="1" dirty="0">
                <a:solidFill>
                  <a:srgbClr val="1D0DB3"/>
                </a:solidFill>
              </a:rPr>
              <a:t>ВАРИАТИВНЫЙ МОДУЛЬ «СЕЛЬСКОХОЗЯЙСТВЕННЫЕ ТЕХНОЛОГИИ»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1D0DB3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001491" y="552729"/>
            <a:ext cx="393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/>
              <a:t>авторы - Синица Н.В., Ковальчук Е.М.</a:t>
            </a:r>
            <a:endParaRPr lang="ru-RU" b="1" spc="300" dirty="0"/>
          </a:p>
        </p:txBody>
      </p:sp>
      <p:pic>
        <p:nvPicPr>
          <p:cNvPr id="31" name="Picture 2" descr="F:\04-CEH-2017\1639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438" y="1130850"/>
            <a:ext cx="1693848" cy="2093616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8" t="24150" r="28601" b="22301"/>
          <a:stretch>
            <a:fillRect/>
          </a:stretch>
        </p:blipFill>
        <p:spPr bwMode="auto">
          <a:xfrm>
            <a:off x="8359438" y="3402077"/>
            <a:ext cx="1683303" cy="218861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E:\USERS\ostahovaoa\Pictures\untitl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79" y="1130850"/>
            <a:ext cx="1635980" cy="20936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E:\USERS\ostahovaoa\Pictures\cover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479" y="3402077"/>
            <a:ext cx="1635981" cy="21915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Елена\Application Data\Desktop\Безымянны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46" y="2177658"/>
            <a:ext cx="2047291" cy="2773672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148445" y="5919886"/>
            <a:ext cx="9671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/>
              <a:t>Рабочая программа - </a:t>
            </a:r>
            <a:r>
              <a:rPr lang="en-US" sz="1400" dirty="0">
                <a:solidFill>
                  <a:srgbClr val="4383DD"/>
                </a:solidFill>
              </a:rPr>
              <a:t>https://rosuchebnik.ru/material/selskokhozyaystvennye-tekhnologii-5-8-klassy-rabochaya-programma/</a:t>
            </a:r>
            <a:endParaRPr lang="ru-RU" sz="1400" dirty="0">
              <a:solidFill>
                <a:srgbClr val="4383DD"/>
              </a:solidFill>
            </a:endParaRPr>
          </a:p>
        </p:txBody>
      </p:sp>
      <p:sp>
        <p:nvSpPr>
          <p:cNvPr id="38" name="Стрелка вниз 37"/>
          <p:cNvSpPr/>
          <p:nvPr/>
        </p:nvSpPr>
        <p:spPr>
          <a:xfrm>
            <a:off x="1307655" y="5089592"/>
            <a:ext cx="292874" cy="649595"/>
          </a:xfrm>
          <a:prstGeom prst="downArrow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pic>
        <p:nvPicPr>
          <p:cNvPr id="39" name="Picture 2" descr="F:\04-CEH-2017\1641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90" y="1499393"/>
            <a:ext cx="1834494" cy="245894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F:\04-CEH-2017\16460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12" y="1499393"/>
            <a:ext cx="1861925" cy="2476335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F:\04-CEH-2017\16431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79" y="3224466"/>
            <a:ext cx="1897679" cy="2482709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07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90944" y="197703"/>
            <a:ext cx="10204609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  <a:cs typeface="Times New Roman" panose="02020603050405020304" pitchFamily="18" charset="0"/>
              </a:rPr>
              <a:t>ПРИМЕРНАЯ ПРОГРАММА ОСНОВНОЙ ШКОЛЫ ПО ТЕХНОЛОГИИ* 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93396" y="791223"/>
            <a:ext cx="12095553" cy="4885677"/>
          </a:xfrm>
        </p:spPr>
        <p:txBody>
          <a:bodyPr/>
          <a:lstStyle/>
          <a:p>
            <a:pPr marL="0" indent="0">
              <a:buNone/>
            </a:pPr>
            <a:r>
              <a:rPr lang="ru-RU" sz="1600" b="1" dirty="0"/>
              <a:t>- Предметная область «Технология» </a:t>
            </a:r>
            <a:r>
              <a:rPr lang="ru-RU" sz="1600" dirty="0"/>
              <a:t>является </a:t>
            </a:r>
            <a:r>
              <a:rPr lang="ru-RU" sz="1600" b="1" dirty="0"/>
              <a:t>необходимым компонентом общего образования всех школьников</a:t>
            </a:r>
            <a:r>
              <a:rPr lang="ru-RU" sz="1600" dirty="0"/>
              <a:t>, предоставляя им возможность </a:t>
            </a:r>
            <a:r>
              <a:rPr lang="ru-RU" sz="1600" b="1" dirty="0"/>
              <a:t>применять на практике знания основ наук</a:t>
            </a:r>
            <a:r>
              <a:rPr lang="ru-RU" sz="1600" dirty="0"/>
              <a:t>. </a:t>
            </a:r>
          </a:p>
          <a:p>
            <a:pPr marL="0" indent="0">
              <a:buNone/>
            </a:pPr>
            <a:r>
              <a:rPr lang="ru-RU" sz="1600" dirty="0"/>
              <a:t>- Это предметная область, обеспечивающая интеграцию знаний из областей естественнонаучных дисциплин, отражающая в своем содержании общие принципы преобразующей деятельности человека и аспекты материальной культуры. </a:t>
            </a:r>
          </a:p>
          <a:p>
            <a:pPr marL="0" indent="0">
              <a:buNone/>
            </a:pPr>
            <a:r>
              <a:rPr lang="ru-RU" sz="1600" dirty="0"/>
              <a:t>- Ориентирована на овладение обучающимися навыками конкретной предметно-преобразующей деятельности, создание новых ценностей, соответствующих потребностям развития общества. </a:t>
            </a:r>
          </a:p>
          <a:p>
            <a:pPr marL="0" indent="0">
              <a:buNone/>
            </a:pPr>
            <a:r>
              <a:rPr lang="ru-RU" sz="1600" dirty="0"/>
              <a:t>- Обеспечивает знакомство обучающихся с миром технологий и способами их применения в общественном производстве.</a:t>
            </a:r>
          </a:p>
          <a:p>
            <a:pPr marL="0" indent="0">
              <a:buNone/>
            </a:pPr>
            <a:r>
              <a:rPr lang="ru-RU" sz="1600" dirty="0"/>
              <a:t>- Направлена на развитие </a:t>
            </a:r>
            <a:r>
              <a:rPr lang="ru-RU" sz="1600" b="1" dirty="0"/>
              <a:t>гибких компетенций </a:t>
            </a:r>
            <a:r>
              <a:rPr lang="ru-RU" sz="1600" i="1" dirty="0"/>
              <a:t>(</a:t>
            </a:r>
            <a:r>
              <a:rPr lang="en-US" sz="1600" i="1" dirty="0"/>
              <a:t>Soft Skills </a:t>
            </a:r>
            <a:r>
              <a:rPr lang="ru-RU" sz="1600" i="1" dirty="0"/>
              <a:t>и </a:t>
            </a:r>
            <a:r>
              <a:rPr lang="en-US" sz="1600" i="1" dirty="0"/>
              <a:t>Hard Skills</a:t>
            </a:r>
            <a:r>
              <a:rPr lang="ru-RU" sz="1600" i="1" dirty="0"/>
              <a:t>) </a:t>
            </a:r>
            <a:r>
              <a:rPr lang="ru-RU" sz="1600" dirty="0"/>
              <a:t>как комплекса неспециализированных </a:t>
            </a:r>
            <a:r>
              <a:rPr lang="ru-RU" sz="1600" dirty="0" err="1"/>
              <a:t>надпрофессиональных</a:t>
            </a:r>
            <a:r>
              <a:rPr lang="ru-RU" sz="1600" dirty="0"/>
              <a:t> навыков, которые отвечают за успешное участие человека в рабочем процессе и высокую производительность, в первую очередь таких, как коммуникация, креативность, командное решение проектных задач (</a:t>
            </a:r>
            <a:r>
              <a:rPr lang="ru-RU" sz="1600" dirty="0" err="1"/>
              <a:t>коллаборация</a:t>
            </a:r>
            <a:r>
              <a:rPr lang="ru-RU" sz="1600" dirty="0"/>
              <a:t>), критическое мышление</a:t>
            </a:r>
            <a:r>
              <a:rPr lang="ru-RU" sz="1600" b="1" dirty="0"/>
              <a:t> </a:t>
            </a:r>
            <a:r>
              <a:rPr lang="ru-RU" sz="1600" b="1" i="1" dirty="0"/>
              <a:t>(«Навыки </a:t>
            </a:r>
            <a:r>
              <a:rPr lang="en-US" sz="1600" b="1" i="1" dirty="0"/>
              <a:t>XXI</a:t>
            </a:r>
            <a:r>
              <a:rPr lang="ru-RU" sz="1600" b="1" i="1" dirty="0"/>
              <a:t> века»).</a:t>
            </a:r>
          </a:p>
          <a:p>
            <a:pPr marL="1077913" indent="-1077913">
              <a:spcBef>
                <a:spcPts val="0"/>
              </a:spcBef>
              <a:spcAft>
                <a:spcPts val="600"/>
              </a:spcAft>
              <a:buNone/>
            </a:pPr>
            <a:endParaRPr lang="ru-RU" sz="800" b="1" dirty="0">
              <a:solidFill>
                <a:srgbClr val="EB2049"/>
              </a:solidFill>
              <a:cs typeface="Times New Roman" pitchFamily="18" charset="0"/>
            </a:endParaRPr>
          </a:p>
          <a:p>
            <a:pPr marL="1077913" indent="-1077913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u="sng" dirty="0">
                <a:solidFill>
                  <a:srgbClr val="0070C0"/>
                </a:solidFill>
              </a:rPr>
              <a:t>ЦЕЛИ И ЗАДАЧИ ТЕХНОЛОГИЧЕСКОГО ОБРАЗОВАНИЯ</a:t>
            </a:r>
            <a:endParaRPr lang="ru-RU" sz="2000" dirty="0">
              <a:solidFill>
                <a:srgbClr val="0070C0"/>
              </a:solidFill>
            </a:endParaRPr>
          </a:p>
          <a:p>
            <a:pPr marL="144000" lvl="3">
              <a:spcBef>
                <a:spcPts val="0"/>
              </a:spcBef>
              <a:spcAft>
                <a:spcPts val="600"/>
              </a:spcAft>
            </a:pPr>
            <a:r>
              <a:rPr lang="ru-RU" sz="1600" dirty="0"/>
              <a:t>Обеспечение понимания обучающимися сущности современных технологий и перспектив их развития.</a:t>
            </a:r>
          </a:p>
          <a:p>
            <a:pPr marL="144000" lvl="3">
              <a:spcBef>
                <a:spcPts val="0"/>
              </a:spcBef>
              <a:spcAft>
                <a:spcPts val="600"/>
              </a:spcAft>
            </a:pPr>
            <a:r>
              <a:rPr lang="ru-RU" sz="1600" dirty="0"/>
              <a:t>Формирование технологической культуры и проектно-технологического мышления у обучающихся.</a:t>
            </a:r>
          </a:p>
          <a:p>
            <a:pPr marL="144000" lvl="3">
              <a:spcBef>
                <a:spcPts val="0"/>
              </a:spcBef>
            </a:pPr>
            <a:r>
              <a:rPr lang="ru-RU" sz="1600" dirty="0"/>
              <a:t>Формирование информационной основы и персонального опыта, необходимых для определения обучающимся направлений своего дальнейшего образования в контексте построения жизненных планов, в первую очередь касающихся сферы и содержания будущей профессиональной деятельности.</a:t>
            </a:r>
          </a:p>
          <a:p>
            <a:pPr marL="1077913" indent="-1077913">
              <a:spcBef>
                <a:spcPts val="0"/>
              </a:spcBef>
              <a:spcAft>
                <a:spcPts val="600"/>
              </a:spcAft>
              <a:buNone/>
            </a:pPr>
            <a:endParaRPr lang="ru-RU" sz="1000" b="1" dirty="0">
              <a:solidFill>
                <a:srgbClr val="EB2049"/>
              </a:solidFill>
              <a:cs typeface="Times New Roman" pitchFamily="18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3981377"/>
              </p:ext>
            </p:extLst>
          </p:nvPr>
        </p:nvGraphicFramePr>
        <p:xfrm>
          <a:off x="137988" y="5534026"/>
          <a:ext cx="11812196" cy="85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21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191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rgbClr val="1D0DB3"/>
                          </a:solidFill>
                          <a:cs typeface="Times New Roman" pitchFamily="18" charset="0"/>
                        </a:rPr>
                        <a:t>*</a:t>
                      </a:r>
                      <a:r>
                        <a:rPr lang="ru-RU" sz="1600" dirty="0">
                          <a:solidFill>
                            <a:srgbClr val="2D3494"/>
                          </a:solidFill>
                        </a:rPr>
                        <a:t>Данная </a:t>
                      </a:r>
                      <a:r>
                        <a:rPr lang="ru-RU" sz="1600" b="1" dirty="0">
                          <a:solidFill>
                            <a:srgbClr val="1D0DB3"/>
                          </a:solidFill>
                        </a:rPr>
                        <a:t>Примерная программа </a:t>
                      </a:r>
                      <a:r>
                        <a:rPr lang="ru-RU" sz="1600" dirty="0">
                          <a:solidFill>
                            <a:srgbClr val="2D3494"/>
                          </a:solidFill>
                        </a:rPr>
                        <a:t>позволяет образовательным организациям обеспечить реализацию </a:t>
                      </a:r>
                      <a:r>
                        <a:rPr lang="ru-RU" sz="1600" b="1" dirty="0">
                          <a:solidFill>
                            <a:srgbClr val="2F3696"/>
                          </a:solidFill>
                        </a:rPr>
                        <a:t>Концепции </a:t>
                      </a:r>
                      <a:r>
                        <a:rPr lang="ru-RU" sz="1600" b="1" kern="1200" dirty="0">
                          <a:solidFill>
                            <a:srgbClr val="2F3696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преподавания предметной области «Технология» </a:t>
                      </a:r>
                      <a:r>
                        <a:rPr lang="ru-RU" sz="1600" b="0" kern="1200" dirty="0">
                          <a:solidFill>
                            <a:srgbClr val="2D3494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в полном объеме к 2024 г. в процессе </a:t>
                      </a:r>
                      <a:r>
                        <a:rPr lang="ru-RU" sz="1600" dirty="0">
                          <a:solidFill>
                            <a:srgbClr val="2D3494"/>
                          </a:solidFill>
                        </a:rPr>
                        <a:t>планомерного  перехода от изучения традиционных технологий к инновационным технологиям, определяющим перспективы научно-технологического развития России.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0217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40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7992461" cy="7048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rgbClr val="1D0DB3"/>
                </a:solidFill>
                <a:latin typeface="+mn-lt"/>
                <a:cs typeface="Times New Roman" pitchFamily="18" charset="0"/>
              </a:rPr>
              <a:t>ТЕХНОЛОГИЯ. 10-11 КЛАССЫ.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kern="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Авторы: Симоненко В.Д., </a:t>
            </a:r>
            <a:r>
              <a:rPr lang="ru-RU" sz="1800" kern="0" dirty="0" err="1">
                <a:solidFill>
                  <a:srgbClr val="0070C0"/>
                </a:solidFill>
                <a:latin typeface="+mn-lt"/>
                <a:cs typeface="Times New Roman" pitchFamily="18" charset="0"/>
              </a:rPr>
              <a:t>Очинин</a:t>
            </a:r>
            <a:r>
              <a:rPr lang="ru-RU" sz="1800" kern="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П.С., </a:t>
            </a:r>
            <a:r>
              <a:rPr lang="ru-RU" sz="1800" kern="0" dirty="0" err="1">
                <a:solidFill>
                  <a:srgbClr val="0070C0"/>
                </a:solidFill>
                <a:latin typeface="+mn-lt"/>
                <a:cs typeface="Times New Roman" pitchFamily="18" charset="0"/>
              </a:rPr>
              <a:t>Матяш</a:t>
            </a:r>
            <a:r>
              <a:rPr lang="ru-RU" sz="1800" kern="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Н.В., Виноградов Д.В</a:t>
            </a:r>
            <a:r>
              <a:rPr lang="ru-RU" sz="1800" i="1" kern="0" dirty="0">
                <a:solidFill>
                  <a:srgbClr val="0070C0"/>
                </a:solidFill>
                <a:latin typeface="+mn-lt"/>
              </a:rPr>
              <a:t>.</a:t>
            </a:r>
            <a:r>
              <a:rPr lang="ru-RU" altLang="ru-RU" sz="1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endParaRPr lang="ru-RU" sz="1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6" name="Picture 54" descr="307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47315" y="1255431"/>
            <a:ext cx="2382110" cy="323084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7" name="Picture 5" descr="1669_1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6126" y="1255431"/>
            <a:ext cx="2285086" cy="3230845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32" name="Picture 2" descr="D:\издательство РУ\УМК\10-11 кл. Симоненко\2020-10-10_00-42-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783" y="1255432"/>
            <a:ext cx="2246276" cy="323084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84667" y="5072077"/>
            <a:ext cx="120216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cs typeface="Times New Roman" pitchFamily="18" charset="0"/>
              </a:rPr>
              <a:t>Рабочая программа - </a:t>
            </a:r>
            <a:r>
              <a:rPr lang="en-US" sz="1400" b="1" dirty="0">
                <a:solidFill>
                  <a:srgbClr val="4383DD"/>
                </a:solidFill>
                <a:cs typeface="Times New Roman" pitchFamily="18" charset="0"/>
                <a:hlinkClick r:id="rId6"/>
              </a:rPr>
              <a:t>https://rosuchebnik.ru/material/tekhnologiya-10-11-klassy-rabochaya-programma-matyash/</a:t>
            </a:r>
            <a:endParaRPr lang="ru-RU" sz="1400" b="1" dirty="0">
              <a:solidFill>
                <a:srgbClr val="4383DD"/>
              </a:solidFill>
              <a:cs typeface="Times New Roman" pitchFamily="18" charset="0"/>
            </a:endParaRPr>
          </a:p>
          <a:p>
            <a:endParaRPr lang="ru-RU" sz="1400" b="1" dirty="0">
              <a:cs typeface="Times New Roman" pitchFamily="18" charset="0"/>
            </a:endParaRPr>
          </a:p>
          <a:p>
            <a:r>
              <a:rPr lang="ru-RU" sz="1400" b="1" dirty="0">
                <a:cs typeface="Times New Roman" pitchFamily="18" charset="0"/>
              </a:rPr>
              <a:t>Методическое пособие  </a:t>
            </a:r>
            <a:r>
              <a:rPr lang="ru-RU" sz="1400" b="1" u="sng" dirty="0">
                <a:solidFill>
                  <a:srgbClr val="4383DD"/>
                </a:solidFill>
                <a:cs typeface="Times New Roman" pitchFamily="18" charset="0"/>
              </a:rPr>
              <a:t>-  </a:t>
            </a:r>
            <a:r>
              <a:rPr lang="en-US" sz="1400" b="1" u="sng" dirty="0">
                <a:solidFill>
                  <a:srgbClr val="4383DD"/>
                </a:solidFill>
                <a:cs typeface="Times New Roman" pitchFamily="18" charset="0"/>
              </a:rPr>
              <a:t>https://rosuchebnik.ru/material/tekhnologiya-10-11-klassy-metodicheskoe-posobie/</a:t>
            </a:r>
            <a:endParaRPr lang="en-US" sz="900" b="1" u="sng" dirty="0">
              <a:solidFill>
                <a:srgbClr val="4383DD"/>
              </a:solidFill>
              <a:cs typeface="Times New Roman" pitchFamily="18" charset="0"/>
            </a:endParaRPr>
          </a:p>
        </p:txBody>
      </p:sp>
      <p:sp>
        <p:nvSpPr>
          <p:cNvPr id="34" name="Содержимое 7"/>
          <p:cNvSpPr txBox="1">
            <a:spLocks/>
          </p:cNvSpPr>
          <p:nvPr/>
        </p:nvSpPr>
        <p:spPr>
          <a:xfrm>
            <a:off x="285709" y="1877953"/>
            <a:ext cx="3924476" cy="17266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76" indent="-265176">
              <a:spcBef>
                <a:spcPts val="0"/>
              </a:spcBef>
              <a:buFontTx/>
              <a:buNone/>
              <a:defRPr/>
            </a:pPr>
            <a:r>
              <a:rPr lang="ru-RU" sz="1800" b="1">
                <a:cs typeface="Times New Roman" pitchFamily="18" charset="0"/>
              </a:rPr>
              <a:t>В комплект входят:</a:t>
            </a:r>
          </a:p>
          <a:p>
            <a:pPr marL="265176" indent="-265176">
              <a:spcBef>
                <a:spcPts val="0"/>
              </a:spcBef>
              <a:defRPr/>
            </a:pPr>
            <a:r>
              <a:rPr lang="ru-RU" sz="1800" b="1">
                <a:cs typeface="Times New Roman" pitchFamily="18" charset="0"/>
              </a:rPr>
              <a:t>учебник</a:t>
            </a:r>
          </a:p>
          <a:p>
            <a:pPr marL="265176" indent="-265176">
              <a:spcBef>
                <a:spcPts val="0"/>
              </a:spcBef>
              <a:defRPr/>
            </a:pPr>
            <a:r>
              <a:rPr lang="ru-RU" sz="1800" b="1">
                <a:cs typeface="Times New Roman" pitchFamily="18" charset="0"/>
              </a:rPr>
              <a:t>программа с приложением на </a:t>
            </a:r>
            <a:r>
              <a:rPr lang="en-US" sz="1800" b="1">
                <a:cs typeface="Times New Roman" pitchFamily="18" charset="0"/>
              </a:rPr>
              <a:t>CD</a:t>
            </a:r>
            <a:r>
              <a:rPr lang="ru-RU" sz="1800" b="1">
                <a:cs typeface="Times New Roman" pitchFamily="18" charset="0"/>
              </a:rPr>
              <a:t> </a:t>
            </a:r>
          </a:p>
          <a:p>
            <a:pPr marL="265176" indent="-265176">
              <a:spcBef>
                <a:spcPts val="0"/>
              </a:spcBef>
              <a:defRPr/>
            </a:pPr>
            <a:r>
              <a:rPr lang="ru-RU" sz="1800" b="1">
                <a:cs typeface="Times New Roman" pitchFamily="18" charset="0"/>
              </a:rPr>
              <a:t>методические рекомендации</a:t>
            </a:r>
          </a:p>
          <a:p>
            <a:pPr marL="265176" indent="-265176">
              <a:spcBef>
                <a:spcPts val="0"/>
              </a:spcBef>
              <a:defRPr/>
            </a:pPr>
            <a:r>
              <a:rPr lang="ru-RU" sz="1800" b="1">
                <a:cs typeface="Times New Roman" pitchFamily="18" charset="0"/>
              </a:rPr>
              <a:t>ЭФУ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Google Shape;320;p22"/>
          <p:cNvSpPr/>
          <p:nvPr/>
        </p:nvSpPr>
        <p:spPr>
          <a:xfrm>
            <a:off x="950144" y="3798013"/>
            <a:ext cx="2218414" cy="349254"/>
          </a:xfrm>
          <a:prstGeom prst="roundRect">
            <a:avLst>
              <a:gd name="adj" fmla="val 16667"/>
            </a:avLst>
          </a:prstGeom>
          <a:solidFill>
            <a:srgbClr val="2F36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5176" indent="-265176" algn="r">
              <a:defRPr/>
            </a:pPr>
            <a:r>
              <a:rPr lang="ru-RU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ФПУ - № </a:t>
            </a:r>
            <a:r>
              <a:rPr lang="ru-RU" sz="1400" b="1" dirty="0">
                <a:solidFill>
                  <a:schemeClr val="bg1"/>
                </a:solidFill>
              </a:rPr>
              <a:t>2.1.3.2.1.1.</a:t>
            </a:r>
          </a:p>
        </p:txBody>
      </p:sp>
    </p:spTree>
    <p:extLst>
      <p:ext uri="{BB962C8B-B14F-4D97-AF65-F5344CB8AC3E}">
        <p14:creationId xmlns:p14="http://schemas.microsoft.com/office/powerpoint/2010/main" val="2003767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41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4" name="TextBox 353"/>
          <p:cNvSpPr txBox="1"/>
          <p:nvPr/>
        </p:nvSpPr>
        <p:spPr>
          <a:xfrm>
            <a:off x="1908699" y="109894"/>
            <a:ext cx="9090734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УЧЕБНО-МЕТОДИЧЕСКИЕ МАТЕРИАЛЫ ИЗДАТЕЛЬСТВА «БИНОМ»</a:t>
            </a:r>
            <a:endParaRPr lang="ru-RU" sz="20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33" name="Picture 14" descr="Технология. 7 класс: учеб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54" y="1897993"/>
            <a:ext cx="2257425" cy="306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Елена\Application Data\Desktop\Бином\002581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062" y="1897994"/>
            <a:ext cx="2225238" cy="306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Елена\Application Data\Desktop\Бином\0025822_550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24" y="1897994"/>
            <a:ext cx="2168083" cy="3068592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ЧТО ОКРУЖАЕТ УЧИТЕЛЯ СЕГОДНЯ?">
            <a:extLst>
              <a:ext uri="{FF2B5EF4-FFF2-40B4-BE49-F238E27FC236}">
                <a16:creationId xmlns:a16="http://schemas.microsoft.com/office/drawing/2014/main" xmlns="" id="{730CB329-53B8-0E48-BB1A-E579FB7AC5A7}"/>
              </a:ext>
            </a:extLst>
          </p:cNvPr>
          <p:cNvSpPr txBox="1"/>
          <p:nvPr/>
        </p:nvSpPr>
        <p:spPr>
          <a:xfrm>
            <a:off x="266454" y="1189267"/>
            <a:ext cx="8641476" cy="448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6000" tIns="72000" rIns="72000" bIns="7200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УМК «Технология» (5-8 классы) / </a:t>
            </a:r>
            <a:r>
              <a:rPr lang="ru-RU" sz="2400" dirty="0"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под ред. </a:t>
            </a:r>
            <a:r>
              <a:rPr lang="ru-RU" sz="2400" dirty="0" err="1"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Бешенкова</a:t>
            </a:r>
            <a:r>
              <a:rPr lang="ru-RU" sz="2400" dirty="0"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 С.А.</a:t>
            </a:r>
          </a:p>
        </p:txBody>
      </p:sp>
      <p:sp>
        <p:nvSpPr>
          <p:cNvPr id="37" name="ЧТО ОКРУЖАЕТ УЧИТЕЛЯ СЕГОДНЯ?">
            <a:extLst>
              <a:ext uri="{FF2B5EF4-FFF2-40B4-BE49-F238E27FC236}">
                <a16:creationId xmlns:a16="http://schemas.microsoft.com/office/drawing/2014/main" xmlns="" id="{730CB329-53B8-0E48-BB1A-E579FB7AC5A7}"/>
              </a:ext>
            </a:extLst>
          </p:cNvPr>
          <p:cNvSpPr txBox="1"/>
          <p:nvPr/>
        </p:nvSpPr>
        <p:spPr>
          <a:xfrm>
            <a:off x="197724" y="5141935"/>
            <a:ext cx="2221626" cy="367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6000" tIns="72000" rIns="72000" bIns="72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Учебное пособие</a:t>
            </a:r>
          </a:p>
        </p:txBody>
      </p:sp>
      <p:sp>
        <p:nvSpPr>
          <p:cNvPr id="38" name="ЧТО ОКРУЖАЕТ УЧИТЕЛЯ СЕГОДНЯ?">
            <a:extLst>
              <a:ext uri="{FF2B5EF4-FFF2-40B4-BE49-F238E27FC236}">
                <a16:creationId xmlns:a16="http://schemas.microsoft.com/office/drawing/2014/main" xmlns="" id="{730CB329-53B8-0E48-BB1A-E579FB7AC5A7}"/>
              </a:ext>
            </a:extLst>
          </p:cNvPr>
          <p:cNvSpPr txBox="1"/>
          <p:nvPr/>
        </p:nvSpPr>
        <p:spPr>
          <a:xfrm>
            <a:off x="2842062" y="5104184"/>
            <a:ext cx="2034738" cy="367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6000" tIns="72000" rIns="72000" bIns="72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Рабочая тетрадь</a:t>
            </a:r>
          </a:p>
        </p:txBody>
      </p:sp>
      <p:sp>
        <p:nvSpPr>
          <p:cNvPr id="39" name="ЧТО ОКРУЖАЕТ УЧИТЕЛЯ СЕГОДНЯ?">
            <a:extLst>
              <a:ext uri="{FF2B5EF4-FFF2-40B4-BE49-F238E27FC236}">
                <a16:creationId xmlns:a16="http://schemas.microsoft.com/office/drawing/2014/main" xmlns="" id="{730CB329-53B8-0E48-BB1A-E579FB7AC5A7}"/>
              </a:ext>
            </a:extLst>
          </p:cNvPr>
          <p:cNvSpPr txBox="1"/>
          <p:nvPr/>
        </p:nvSpPr>
        <p:spPr>
          <a:xfrm>
            <a:off x="5370024" y="5031134"/>
            <a:ext cx="2221626" cy="5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6000" tIns="72000" rIns="72000" bIns="72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Учебное пособие </a:t>
            </a:r>
          </a:p>
          <a:p>
            <a:pPr algn="ctr">
              <a:lnSpc>
                <a:spcPct val="80000"/>
              </a:lnSpc>
            </a:pPr>
            <a:r>
              <a:rPr lang="ru-RU" dirty="0"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по робототехнике</a:t>
            </a:r>
          </a:p>
        </p:txBody>
      </p:sp>
      <p:pic>
        <p:nvPicPr>
          <p:cNvPr id="41" name="Picture 6" descr="Технология. 5–9 классы: методическое пособие для учител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952500"/>
            <a:ext cx="2171699" cy="2896647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Технология.  5 класс: методическое пособ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930" y="2414731"/>
            <a:ext cx="2171700" cy="272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ЧТО ОКРУЖАЕТ УЧИТЕЛЯ СЕГОДНЯ?">
            <a:extLst>
              <a:ext uri="{FF2B5EF4-FFF2-40B4-BE49-F238E27FC236}">
                <a16:creationId xmlns:a16="http://schemas.microsoft.com/office/drawing/2014/main" xmlns="" id="{730CB329-53B8-0E48-BB1A-E579FB7AC5A7}"/>
              </a:ext>
            </a:extLst>
          </p:cNvPr>
          <p:cNvSpPr txBox="1"/>
          <p:nvPr/>
        </p:nvSpPr>
        <p:spPr>
          <a:xfrm>
            <a:off x="8761320" y="5289256"/>
            <a:ext cx="2464920" cy="5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6000" tIns="72000" rIns="72000" bIns="72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b="1" dirty="0"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Методическое пособие для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29235723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42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908699" y="109894"/>
            <a:ext cx="9090734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УЧЕБНО-МЕТОДИЧЕСКИЕ МАТЕРИАЛЫ ИЗДАТЕЛЬСТВА «БИНОМ»</a:t>
            </a:r>
            <a:endParaRPr lang="ru-RU" sz="20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24" name="Рисунок 23" descr="Технология. Производство и технологии. 7–9 классы: учебник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821059"/>
            <a:ext cx="2305050" cy="3322441"/>
          </a:xfrm>
          <a:prstGeom prst="rect">
            <a:avLst/>
          </a:prstGeom>
          <a:noFill/>
          <a:ln>
            <a:solidFill>
              <a:srgbClr val="294790"/>
            </a:solidFill>
          </a:ln>
        </p:spPr>
      </p:pic>
      <p:pic>
        <p:nvPicPr>
          <p:cNvPr id="25" name="Picture 7" descr="Технология. 3D-моделирование, прототипирование и макетирование. 9 класс: учеб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485" y="1821058"/>
            <a:ext cx="2381250" cy="332244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Компьютерная графика, черчение.9 класс: учебное пособ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1821059"/>
            <a:ext cx="2381250" cy="332244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издательство РУ\УМК\Бином\5-9 - новинки\2020-08-10_16-14-3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8" y="1821058"/>
            <a:ext cx="2346325" cy="332244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ЧТО ОКРУЖАЕТ УЧИТЕЛЯ СЕГОДНЯ?">
            <a:extLst>
              <a:ext uri="{FF2B5EF4-FFF2-40B4-BE49-F238E27FC236}">
                <a16:creationId xmlns:a16="http://schemas.microsoft.com/office/drawing/2014/main" xmlns="" id="{730CB329-53B8-0E48-BB1A-E579FB7AC5A7}"/>
              </a:ext>
            </a:extLst>
          </p:cNvPr>
          <p:cNvSpPr txBox="1"/>
          <p:nvPr/>
        </p:nvSpPr>
        <p:spPr>
          <a:xfrm>
            <a:off x="3902634" y="5448814"/>
            <a:ext cx="3714751" cy="391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6000" tIns="72000" rIns="72000" bIns="72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>
                <a:ea typeface="Helvetica Neue Condensed" panose="02000503000000020004" pitchFamily="2" charset="0"/>
                <a:cs typeface="Calibri" panose="020F0502020204030204" pitchFamily="34" charset="0"/>
                <a:sym typeface="HeliosCompressed"/>
              </a:rPr>
              <a:t>Учебные пособия по модулям</a:t>
            </a:r>
          </a:p>
        </p:txBody>
      </p:sp>
    </p:spTree>
    <p:extLst>
      <p:ext uri="{BB962C8B-B14F-4D97-AF65-F5344CB8AC3E}">
        <p14:creationId xmlns:p14="http://schemas.microsoft.com/office/powerpoint/2010/main" val="20582740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43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908699" y="109894"/>
            <a:ext cx="9090734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ЭЛЕКТРОННЫЕ ОБРАЗОВАТЕЛЬНЫЕ РЕСУРСЫ</a:t>
            </a:r>
            <a:endParaRPr lang="ru-RU" sz="20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27" name="Picture 2" descr="C:\Users\Елена\Application Data\Desktop\новая ПООП ОО\вебинары по РП - 2020\10- 04.08.20\2020-08-02_16-08-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0" y="1462685"/>
            <a:ext cx="11348349" cy="482917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06" y="2631334"/>
            <a:ext cx="1296144" cy="3767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57806" y="863084"/>
            <a:ext cx="2728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https://digital.prosv.ru/</a:t>
            </a:r>
            <a:endParaRPr lang="ru-RU" sz="2000" b="1" dirty="0">
              <a:solidFill>
                <a:srgbClr val="1D0DB3"/>
              </a:solidFill>
              <a:ea typeface="Open Sans Condensed" pitchFamily="34" charset="0"/>
              <a:cs typeface="Open Sans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046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Прямоугольник 89"/>
          <p:cNvSpPr/>
          <p:nvPr/>
        </p:nvSpPr>
        <p:spPr>
          <a:xfrm>
            <a:off x="-3051" y="1029098"/>
            <a:ext cx="12192001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pic>
        <p:nvPicPr>
          <p:cNvPr id="82" name="Рисунок 8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332" y="2093084"/>
            <a:ext cx="12166668" cy="388551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3085"/>
            <a:ext cx="11656541" cy="38855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81928" y="5711552"/>
            <a:ext cx="2501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  <a:hlinkClick r:id="rId4"/>
              </a:rPr>
              <a:t>https://</a:t>
            </a:r>
            <a:r>
              <a:rPr lang="en-US" sz="1600" b="1" dirty="0">
                <a:latin typeface="Open Sans" pitchFamily="34" charset="0"/>
                <a:ea typeface="Open Sans" pitchFamily="34" charset="0"/>
                <a:cs typeface="Open Sans" pitchFamily="34" charset="0"/>
                <a:hlinkClick r:id="rId4"/>
              </a:rPr>
              <a:t>media.prosv.ru</a:t>
            </a:r>
            <a:r>
              <a:rPr lang="en-US" sz="1600" dirty="0">
                <a:latin typeface="Open Sans" pitchFamily="34" charset="0"/>
                <a:ea typeface="Open Sans" pitchFamily="34" charset="0"/>
                <a:cs typeface="Open Sans" pitchFamily="34" charset="0"/>
                <a:hlinkClick r:id="rId4"/>
              </a:rPr>
              <a:t>/</a:t>
            </a:r>
            <a:endParaRPr lang="ru-RU" sz="16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909" y="4734597"/>
            <a:ext cx="611698" cy="682439"/>
          </a:xfrm>
          <a:prstGeom prst="rect">
            <a:avLst/>
          </a:prstGeom>
        </p:spPr>
      </p:pic>
      <p:sp>
        <p:nvSpPr>
          <p:cNvPr id="61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Группа 64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0" name="Прямая соединительная линия 7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1873319" y="201190"/>
            <a:ext cx="1002938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kumimoji="0" lang="ru-RU" sz="2400" b="1" u="none" strike="noStrike" kern="1200" cap="none" spc="0" normalizeH="0" baseline="0" noProof="0" dirty="0">
                <a:ln>
                  <a:noFill/>
                </a:ln>
                <a:solidFill>
                  <a:srgbClr val="1D0DB3"/>
                </a:solidFill>
                <a:effectLst/>
                <a:uLnTx/>
                <a:uFillTx/>
                <a:ea typeface="Open Sans Condensed" pitchFamily="34" charset="0"/>
                <a:cs typeface="Open Sans Condensed" pitchFamily="34" charset="0"/>
              </a:rPr>
              <a:t>ЦИФРОВАЯ</a:t>
            </a:r>
            <a:r>
              <a:rPr kumimoji="0" lang="ru-RU" sz="2400" b="1" u="none" strike="noStrike" kern="1200" cap="none" spc="0" normalizeH="0" noProof="0" dirty="0">
                <a:ln>
                  <a:noFill/>
                </a:ln>
                <a:solidFill>
                  <a:srgbClr val="1D0DB3"/>
                </a:solidFill>
                <a:effectLst/>
                <a:uLnTx/>
                <a:uFillTx/>
                <a:ea typeface="Open Sans Condensed" pitchFamily="34" charset="0"/>
                <a:cs typeface="Open Sans Condensed" pitchFamily="34" charset="0"/>
              </a:rPr>
              <a:t> ОБРАЗОВАТЕЛЬНАЯ СРЕДА</a:t>
            </a:r>
            <a:endParaRPr kumimoji="0" lang="ru-RU" sz="2400" b="1" u="none" strike="noStrike" kern="1200" cap="none" spc="0" normalizeH="0" baseline="0" noProof="0" dirty="0">
              <a:ln>
                <a:noFill/>
              </a:ln>
              <a:solidFill>
                <a:srgbClr val="1D0DB3"/>
              </a:solidFill>
              <a:effectLst/>
              <a:uLnTx/>
              <a:uFillTx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895322" y="1083483"/>
            <a:ext cx="8452021" cy="36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МЕДИАТЕКА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– ИНСТРУМЕНТЫ ДЛЯ ДИСТАНЦИОННОГО ОБУЧЕНИЯ</a:t>
            </a:r>
            <a:endParaRPr kumimoji="0" lang="ru-RU" sz="1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-3051" y="1029097"/>
            <a:ext cx="1753613" cy="791465"/>
          </a:xfrm>
          <a:prstGeom prst="rect">
            <a:avLst/>
          </a:prstGeom>
          <a:solidFill>
            <a:srgbClr val="40A7E1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827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45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908698" y="109894"/>
            <a:ext cx="6740001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ЭЛЕКТРОННЫЕ ОБРАЗОВАТЕЛЬНЫЕ РЕСУРСЫ</a:t>
            </a:r>
            <a:endParaRPr lang="ru-RU" sz="24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7714" y="1232323"/>
            <a:ext cx="11704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27" name="Google Shape;973;p72"/>
          <p:cNvPicPr preferRelativeResize="0"/>
          <p:nvPr/>
        </p:nvPicPr>
        <p:blipFill rotWithShape="1">
          <a:blip r:embed="rId3" cstate="print">
            <a:alphaModFix/>
          </a:blip>
          <a:srcRect l="16614" t="6329" b="8861"/>
          <a:stretch/>
        </p:blipFill>
        <p:spPr>
          <a:xfrm>
            <a:off x="1009737" y="1149292"/>
            <a:ext cx="9315450" cy="5191561"/>
          </a:xfrm>
          <a:prstGeom prst="rect">
            <a:avLst/>
          </a:prstGeom>
          <a:noFill/>
          <a:ln w="9525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430641" y="595020"/>
            <a:ext cx="33174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hlinkClick r:id="rId4"/>
              </a:rPr>
              <a:t>https://lecta.rosuchebnik.ru/</a:t>
            </a:r>
            <a:endParaRPr lang="ru-RU" sz="2000" b="1" dirty="0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257" y="4730734"/>
            <a:ext cx="1296144" cy="37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10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рямоугольник 71"/>
          <p:cNvSpPr/>
          <p:nvPr/>
        </p:nvSpPr>
        <p:spPr>
          <a:xfrm>
            <a:off x="8818" y="849842"/>
            <a:ext cx="6496757" cy="791464"/>
          </a:xfrm>
          <a:prstGeom prst="rect">
            <a:avLst/>
          </a:prstGeom>
          <a:solidFill>
            <a:srgbClr val="D8EBF4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873320" y="352674"/>
            <a:ext cx="84613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5000"/>
              </a:lnSpc>
              <a:defRPr/>
            </a:pPr>
            <a:r>
              <a:rPr lang="ru-RU" sz="2000" b="1" dirty="0">
                <a:solidFill>
                  <a:srgbClr val="1D0DB3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ОНЛАЙН СООБЩЕСТВО ДЛЯ УЧИТЕЛЕЙ</a:t>
            </a:r>
            <a:r>
              <a:rPr lang="en-US" sz="2000" b="1" dirty="0">
                <a:solidFill>
                  <a:srgbClr val="1D0DB3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 </a:t>
            </a:r>
            <a:r>
              <a:rPr lang="ru-RU" sz="2000" b="1" dirty="0">
                <a:solidFill>
                  <a:srgbClr val="1D0DB3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: Учитель.</a:t>
            </a:r>
            <a:r>
              <a:rPr lang="en-US" sz="2000" b="1" dirty="0">
                <a:solidFill>
                  <a:srgbClr val="1D0DB3"/>
                </a:solidFill>
                <a:latin typeface="Open Sans Condensed" pitchFamily="34" charset="0"/>
                <a:ea typeface="Open Sans Condensed" pitchFamily="34" charset="0"/>
                <a:cs typeface="Open Sans Condensed" pitchFamily="34" charset="0"/>
              </a:rPr>
              <a:t>CLUB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1D0DB3"/>
              </a:solidFill>
              <a:effectLst/>
              <a:uLnTx/>
              <a:uFillTx/>
              <a:latin typeface="Open Sans Condensed" pitchFamily="34" charset="0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48" name="Номер слайда 2"/>
          <p:cNvSpPr>
            <a:spLocks noGrp="1"/>
          </p:cNvSpPr>
          <p:nvPr>
            <p:ph type="sldNum" idx="12"/>
          </p:nvPr>
        </p:nvSpPr>
        <p:spPr>
          <a:xfrm>
            <a:off x="11312783" y="161008"/>
            <a:ext cx="719403" cy="35665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2D2B8D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" sz="1600" b="0" i="0" u="none" strike="noStrike" kern="1200" cap="none" spc="0" normalizeH="0" baseline="0" noProof="0" dirty="0">
              <a:ln>
                <a:noFill/>
              </a:ln>
              <a:solidFill>
                <a:srgbClr val="2D2B8D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Группа 52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9" name="Прямая соединительная линия 68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ctangle 10"/>
          <p:cNvSpPr>
            <a:spLocks noChangeArrowheads="1"/>
          </p:cNvSpPr>
          <p:nvPr/>
        </p:nvSpPr>
        <p:spPr bwMode="auto">
          <a:xfrm>
            <a:off x="3879534" y="3242094"/>
            <a:ext cx="8149336" cy="34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en-US" alt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7987" y="1060907"/>
            <a:ext cx="541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rgbClr val="C00000"/>
                </a:solidFill>
                <a:ea typeface="Open Sans" pitchFamily="34" charset="0"/>
                <a:cs typeface="Open Sans" pitchFamily="34" charset="0"/>
              </a:rPr>
              <a:t>МЕТОДИЧЕСКИЙ ДЕНЬ УЧИТЕЛЕЙ ТЕХНОЛОГИИ</a:t>
            </a:r>
            <a:endParaRPr lang="ru-RU" altLang="ru-RU" sz="2000" dirty="0">
              <a:solidFill>
                <a:srgbClr val="C00000"/>
              </a:solidFill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5625" y="6077334"/>
            <a:ext cx="4480714" cy="390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b="1" u="sng" dirty="0">
                <a:hlinkClick r:id="rId4"/>
              </a:rPr>
              <a:t>https://uchitel.club/pedsovet_2020/tekhno/</a:t>
            </a:r>
            <a:endParaRPr lang="ru-RU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" name="Рисунок 31" descr="C:\Users\Елена\YandexDisk-gilsantimo\Скриншоты\2020-09-25_00-27-3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" y="1809601"/>
            <a:ext cx="6496757" cy="3213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C:\Users\Елена\YandexDisk-gilsantimo\Скриншоты\2020-09-25_00-28-2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12" y="945093"/>
            <a:ext cx="5363216" cy="274100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4" name="Рисунок 33" descr="C:\Users\Елена\YandexDisk-gilsantimo\Скриншоты\2020-09-25_00-28-0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1" y="4597744"/>
            <a:ext cx="6496757" cy="136017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5" name="Рисунок 34" descr="C:\Users\Елена\YandexDisk-gilsantimo\Скриншоты\2020-09-25_00-29-2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612" y="3866635"/>
            <a:ext cx="5363216" cy="2501130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345530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47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908699" y="109894"/>
            <a:ext cx="9090734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МЕТОДИЧЕСКАЯ ПОМОЩЬ ПО ПРЕДМЕТУ: </a:t>
            </a:r>
            <a:r>
              <a:rPr lang="ru-RU" sz="2400" dirty="0">
                <a:solidFill>
                  <a:srgbClr val="C00000"/>
                </a:solidFill>
                <a:latin typeface="+mn-lt"/>
              </a:rPr>
              <a:t>ВЕБИНАРЫ</a:t>
            </a:r>
            <a:endParaRPr lang="ru-RU" sz="2400" dirty="0">
              <a:solidFill>
                <a:srgbClr val="C00000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17714" y="1232323"/>
            <a:ext cx="11704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 r="13322"/>
          <a:stretch/>
        </p:blipFill>
        <p:spPr>
          <a:xfrm>
            <a:off x="120244" y="1169246"/>
            <a:ext cx="5999479" cy="28007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5" descr="C:\Users\Елена\Pictures\Безымянны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87" y="1737657"/>
            <a:ext cx="5999479" cy="409164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025" y="1329653"/>
            <a:ext cx="785266" cy="272002"/>
          </a:xfrm>
          <a:prstGeom prst="rect">
            <a:avLst/>
          </a:prstGeom>
        </p:spPr>
      </p:pic>
      <p:pic>
        <p:nvPicPr>
          <p:cNvPr id="36" name="Рисунок 35" descr="C:\Users\Елена\YandexDisk-gilsantimo\Скриншоты\2020-09-25_00-43-5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9" y="1305834"/>
            <a:ext cx="5224387" cy="2570824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5" name="Рисунок 34" descr="C:\Users\Елена\YandexDisk-gilsantimo\Скриншоты\2020-09-25_00-44-18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9" y="2000250"/>
            <a:ext cx="5224388" cy="391316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407" y="5271546"/>
            <a:ext cx="1417918" cy="4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26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48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7992461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СОДЕРЖАНИЕ ПРИМЕРНОЙ ПРОГРАММЫ ПО БЛОКАМ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1661219"/>
            <a:ext cx="12124267" cy="2997200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DF1AA9D4-0863-C646-9827-56CEE10A030B}"/>
              </a:ext>
            </a:extLst>
          </p:cNvPr>
          <p:cNvSpPr/>
          <p:nvPr/>
        </p:nvSpPr>
        <p:spPr>
          <a:xfrm>
            <a:off x="218935" y="1943151"/>
            <a:ext cx="461308" cy="410992"/>
          </a:xfrm>
          <a:prstGeom prst="ellipse">
            <a:avLst/>
          </a:prstGeom>
          <a:noFill/>
          <a:ln w="3810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6164" y="1824281"/>
            <a:ext cx="1105602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</a:rPr>
              <a:t>Тематическое планирование уроков технологии в 5-9 классах на основе УМК Тищенко А.Т, Синица Н.В. </a:t>
            </a:r>
            <a:r>
              <a:rPr lang="ru-RU" sz="2400" dirty="0"/>
              <a:t>(13 ноября 2020) </a:t>
            </a:r>
          </a:p>
          <a:p>
            <a:endParaRPr lang="ru-RU" sz="1400" dirty="0"/>
          </a:p>
          <a:p>
            <a:r>
              <a:rPr lang="ru-RU" altLang="ru-RU" sz="2400" b="1" dirty="0"/>
              <a:t> </a:t>
            </a:r>
            <a:r>
              <a:rPr lang="ru-RU" sz="2400" b="1" dirty="0">
                <a:solidFill>
                  <a:srgbClr val="C00000"/>
                </a:solidFill>
              </a:rPr>
              <a:t>Тематическое планирование уроков технологии в 5-9 классах на основе УМК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  под редакцией В.М. Казакевича </a:t>
            </a:r>
            <a:r>
              <a:rPr lang="ru-RU" sz="2400" dirty="0"/>
              <a:t>(17 ноября 2020) 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DF1AA9D4-0863-C646-9827-56CEE10A030B}"/>
              </a:ext>
            </a:extLst>
          </p:cNvPr>
          <p:cNvSpPr/>
          <p:nvPr/>
        </p:nvSpPr>
        <p:spPr>
          <a:xfrm>
            <a:off x="177070" y="2954323"/>
            <a:ext cx="461308" cy="410992"/>
          </a:xfrm>
          <a:prstGeom prst="ellipse">
            <a:avLst/>
          </a:prstGeom>
          <a:noFill/>
          <a:ln w="3810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285492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8" name="Прямоугольник 97"/>
          <p:cNvSpPr/>
          <p:nvPr/>
        </p:nvSpPr>
        <p:spPr>
          <a:xfrm>
            <a:off x="186182" y="2852936"/>
            <a:ext cx="11819633" cy="3090664"/>
          </a:xfrm>
          <a:prstGeom prst="rect">
            <a:avLst/>
          </a:prstGeom>
          <a:solidFill>
            <a:srgbClr val="D8EB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1D0DB3"/>
                </a:solidFill>
                <a:cs typeface="Times New Roman" pitchFamily="18" charset="0"/>
              </a:rPr>
              <a:t>Гилева Елена Анатольевна</a:t>
            </a:r>
            <a:r>
              <a:rPr lang="ru-RU" sz="2400" dirty="0">
                <a:solidFill>
                  <a:srgbClr val="1D0DB3"/>
                </a:solidFill>
                <a:cs typeface="Times New Roman" pitchFamily="18" charset="0"/>
              </a:rPr>
              <a:t>, </a:t>
            </a:r>
            <a:r>
              <a:rPr lang="ru-RU" sz="2400" b="1" dirty="0">
                <a:solidFill>
                  <a:schemeClr val="tx1"/>
                </a:solidFill>
                <a:cs typeface="Times New Roman" pitchFamily="18" charset="0"/>
              </a:rPr>
              <a:t>кандидат педагогических наук, методист по технологии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cs typeface="Times New Roman" pitchFamily="18" charset="0"/>
              </a:rPr>
              <a:t>Отдел методического сопровождения педагогов и образовательных организаций, ГК «Просвещение»</a:t>
            </a:r>
            <a:r>
              <a:rPr lang="en-US" sz="20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endParaRPr lang="ru-RU" sz="2000" dirty="0">
              <a:solidFill>
                <a:schemeClr val="tx1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dirty="0">
              <a:solidFill>
                <a:schemeClr val="tx1"/>
              </a:solidFill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sz="2400" dirty="0">
                <a:solidFill>
                  <a:schemeClr val="tx1"/>
                </a:solidFill>
                <a:cs typeface="Times New Roman" pitchFamily="18" charset="0"/>
              </a:rPr>
              <a:t>E-mail</a:t>
            </a:r>
            <a:r>
              <a:rPr lang="ru-RU" altLang="ru-RU" sz="2400" dirty="0">
                <a:solidFill>
                  <a:schemeClr val="tx1"/>
                </a:solidFill>
                <a:cs typeface="Times New Roman" pitchFamily="18" charset="0"/>
              </a:rPr>
              <a:t>: </a:t>
            </a:r>
            <a:r>
              <a:rPr lang="en-US" altLang="ru-RU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altLang="ru-RU" sz="2400" b="1" dirty="0">
                <a:solidFill>
                  <a:schemeClr val="tx1"/>
                </a:solidFill>
                <a:cs typeface="Times New Roman" pitchFamily="18" charset="0"/>
                <a:hlinkClick r:id="rId6"/>
              </a:rPr>
              <a:t>EGileva</a:t>
            </a:r>
            <a:r>
              <a:rPr lang="en-US" sz="2400" b="1" dirty="0">
                <a:solidFill>
                  <a:schemeClr val="tx1"/>
                </a:solidFill>
                <a:cs typeface="Times New Roman" pitchFamily="18" charset="0"/>
                <a:hlinkClick r:id="rId6"/>
              </a:rPr>
              <a:t>@prosv.ru</a:t>
            </a:r>
            <a:endParaRPr lang="ru-RU" sz="2400" b="1" dirty="0">
              <a:solidFill>
                <a:schemeClr val="tx1"/>
              </a:solidFill>
              <a:cs typeface="Times New Roman" pitchFamily="18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altLang="ru-RU" sz="2400" dirty="0">
                <a:solidFill>
                  <a:schemeClr val="tx1"/>
                </a:solidFill>
                <a:cs typeface="Times New Roman" pitchFamily="18" charset="0"/>
              </a:rPr>
              <a:t>тел. моб. – </a:t>
            </a:r>
            <a:r>
              <a:rPr lang="ru-RU" altLang="ru-RU" sz="2400" b="1" dirty="0">
                <a:solidFill>
                  <a:schemeClr val="tx1"/>
                </a:solidFill>
                <a:cs typeface="Times New Roman" pitchFamily="18" charset="0"/>
              </a:rPr>
              <a:t>8-9</a:t>
            </a:r>
            <a:r>
              <a:rPr lang="en-US" altLang="ru-RU" sz="2400" b="1" dirty="0">
                <a:solidFill>
                  <a:schemeClr val="tx1"/>
                </a:solidFill>
                <a:cs typeface="Times New Roman" pitchFamily="18" charset="0"/>
              </a:rPr>
              <a:t>16</a:t>
            </a:r>
            <a:r>
              <a:rPr lang="ru-RU" altLang="ru-RU" sz="2400" b="1" dirty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en-US" altLang="ru-RU" sz="2400" b="1" dirty="0">
                <a:solidFill>
                  <a:schemeClr val="tx1"/>
                </a:solidFill>
                <a:cs typeface="Times New Roman" pitchFamily="18" charset="0"/>
              </a:rPr>
              <a:t>324</a:t>
            </a:r>
            <a:r>
              <a:rPr lang="ru-RU" altLang="ru-RU" sz="2400" b="1" dirty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en-US" altLang="ru-RU" sz="2400" b="1" dirty="0">
                <a:solidFill>
                  <a:schemeClr val="tx1"/>
                </a:solidFill>
                <a:cs typeface="Times New Roman" pitchFamily="18" charset="0"/>
              </a:rPr>
              <a:t>24</a:t>
            </a:r>
            <a:r>
              <a:rPr lang="ru-RU" altLang="ru-RU" sz="2400" b="1" dirty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en-US" altLang="ru-RU" sz="2400" b="1" dirty="0">
                <a:solidFill>
                  <a:schemeClr val="tx1"/>
                </a:solidFill>
                <a:cs typeface="Times New Roman" pitchFamily="18" charset="0"/>
              </a:rPr>
              <a:t>72</a:t>
            </a:r>
            <a:endParaRPr lang="ru-RU" sz="24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02455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5471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9050910" y="202454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4" name="Freeform 32"/>
          <p:cNvSpPr>
            <a:spLocks noEditPoints="1"/>
          </p:cNvSpPr>
          <p:nvPr/>
        </p:nvSpPr>
        <p:spPr bwMode="auto">
          <a:xfrm>
            <a:off x="8017892" y="1855717"/>
            <a:ext cx="591581" cy="444227"/>
          </a:xfrm>
          <a:custGeom>
            <a:avLst/>
            <a:gdLst>
              <a:gd name="T0" fmla="*/ 787 w 859"/>
              <a:gd name="T1" fmla="*/ 107 h 644"/>
              <a:gd name="T2" fmla="*/ 787 w 859"/>
              <a:gd name="T3" fmla="*/ 573 h 644"/>
              <a:gd name="T4" fmla="*/ 537 w 859"/>
              <a:gd name="T5" fmla="*/ 573 h 644"/>
              <a:gd name="T6" fmla="*/ 465 w 859"/>
              <a:gd name="T7" fmla="*/ 644 h 644"/>
              <a:gd name="T8" fmla="*/ 859 w 859"/>
              <a:gd name="T9" fmla="*/ 644 h 644"/>
              <a:gd name="T10" fmla="*/ 859 w 859"/>
              <a:gd name="T11" fmla="*/ 107 h 644"/>
              <a:gd name="T12" fmla="*/ 787 w 859"/>
              <a:gd name="T13" fmla="*/ 107 h 644"/>
              <a:gd name="T14" fmla="*/ 476 w 859"/>
              <a:gd name="T15" fmla="*/ 476 h 644"/>
              <a:gd name="T16" fmla="*/ 383 w 859"/>
              <a:gd name="T17" fmla="*/ 476 h 644"/>
              <a:gd name="T18" fmla="*/ 373 w 859"/>
              <a:gd name="T19" fmla="*/ 465 h 644"/>
              <a:gd name="T20" fmla="*/ 179 w 859"/>
              <a:gd name="T21" fmla="*/ 465 h 644"/>
              <a:gd name="T22" fmla="*/ 179 w 859"/>
              <a:gd name="T23" fmla="*/ 71 h 644"/>
              <a:gd name="T24" fmla="*/ 344 w 859"/>
              <a:gd name="T25" fmla="*/ 71 h 644"/>
              <a:gd name="T26" fmla="*/ 393 w 859"/>
              <a:gd name="T27" fmla="*/ 96 h 644"/>
              <a:gd name="T28" fmla="*/ 393 w 859"/>
              <a:gd name="T29" fmla="*/ 358 h 644"/>
              <a:gd name="T30" fmla="*/ 465 w 859"/>
              <a:gd name="T31" fmla="*/ 358 h 644"/>
              <a:gd name="T32" fmla="*/ 465 w 859"/>
              <a:gd name="T33" fmla="*/ 96 h 644"/>
              <a:gd name="T34" fmla="*/ 515 w 859"/>
              <a:gd name="T35" fmla="*/ 71 h 644"/>
              <a:gd name="T36" fmla="*/ 680 w 859"/>
              <a:gd name="T37" fmla="*/ 71 h 644"/>
              <a:gd name="T38" fmla="*/ 680 w 859"/>
              <a:gd name="T39" fmla="*/ 465 h 644"/>
              <a:gd name="T40" fmla="*/ 486 w 859"/>
              <a:gd name="T41" fmla="*/ 465 h 644"/>
              <a:gd name="T42" fmla="*/ 476 w 859"/>
              <a:gd name="T43" fmla="*/ 476 h 644"/>
              <a:gd name="T44" fmla="*/ 752 w 859"/>
              <a:gd name="T45" fmla="*/ 537 h 644"/>
              <a:gd name="T46" fmla="*/ 752 w 859"/>
              <a:gd name="T47" fmla="*/ 0 h 644"/>
              <a:gd name="T48" fmla="*/ 486 w 859"/>
              <a:gd name="T49" fmla="*/ 0 h 644"/>
              <a:gd name="T50" fmla="*/ 476 w 859"/>
              <a:gd name="T51" fmla="*/ 10 h 644"/>
              <a:gd name="T52" fmla="*/ 383 w 859"/>
              <a:gd name="T53" fmla="*/ 10 h 644"/>
              <a:gd name="T54" fmla="*/ 373 w 859"/>
              <a:gd name="T55" fmla="*/ 0 h 644"/>
              <a:gd name="T56" fmla="*/ 107 w 859"/>
              <a:gd name="T57" fmla="*/ 0 h 644"/>
              <a:gd name="T58" fmla="*/ 107 w 859"/>
              <a:gd name="T59" fmla="*/ 537 h 644"/>
              <a:gd name="T60" fmla="*/ 344 w 859"/>
              <a:gd name="T61" fmla="*/ 537 h 644"/>
              <a:gd name="T62" fmla="*/ 429 w 859"/>
              <a:gd name="T63" fmla="*/ 566 h 644"/>
              <a:gd name="T64" fmla="*/ 515 w 859"/>
              <a:gd name="T65" fmla="*/ 537 h 644"/>
              <a:gd name="T66" fmla="*/ 752 w 859"/>
              <a:gd name="T67" fmla="*/ 537 h 644"/>
              <a:gd name="T68" fmla="*/ 71 w 859"/>
              <a:gd name="T69" fmla="*/ 573 h 644"/>
              <a:gd name="T70" fmla="*/ 71 w 859"/>
              <a:gd name="T71" fmla="*/ 107 h 644"/>
              <a:gd name="T72" fmla="*/ 0 w 859"/>
              <a:gd name="T73" fmla="*/ 107 h 644"/>
              <a:gd name="T74" fmla="*/ 0 w 859"/>
              <a:gd name="T75" fmla="*/ 644 h 644"/>
              <a:gd name="T76" fmla="*/ 394 w 859"/>
              <a:gd name="T77" fmla="*/ 644 h 644"/>
              <a:gd name="T78" fmla="*/ 322 w 859"/>
              <a:gd name="T79" fmla="*/ 573 h 644"/>
              <a:gd name="T80" fmla="*/ 71 w 859"/>
              <a:gd name="T81" fmla="*/ 573 h 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9" h="644">
                <a:moveTo>
                  <a:pt x="787" y="107"/>
                </a:moveTo>
                <a:lnTo>
                  <a:pt x="787" y="573"/>
                </a:lnTo>
                <a:lnTo>
                  <a:pt x="537" y="573"/>
                </a:lnTo>
                <a:lnTo>
                  <a:pt x="465" y="644"/>
                </a:lnTo>
                <a:lnTo>
                  <a:pt x="859" y="644"/>
                </a:lnTo>
                <a:lnTo>
                  <a:pt x="859" y="107"/>
                </a:lnTo>
                <a:lnTo>
                  <a:pt x="787" y="107"/>
                </a:lnTo>
                <a:close/>
                <a:moveTo>
                  <a:pt x="476" y="476"/>
                </a:moveTo>
                <a:cubicBezTo>
                  <a:pt x="450" y="501"/>
                  <a:pt x="409" y="501"/>
                  <a:pt x="383" y="476"/>
                </a:cubicBezTo>
                <a:lnTo>
                  <a:pt x="373" y="465"/>
                </a:lnTo>
                <a:lnTo>
                  <a:pt x="179" y="465"/>
                </a:lnTo>
                <a:lnTo>
                  <a:pt x="179" y="71"/>
                </a:lnTo>
                <a:lnTo>
                  <a:pt x="344" y="71"/>
                </a:lnTo>
                <a:cubicBezTo>
                  <a:pt x="359" y="71"/>
                  <a:pt x="393" y="91"/>
                  <a:pt x="393" y="96"/>
                </a:cubicBezTo>
                <a:lnTo>
                  <a:pt x="393" y="358"/>
                </a:lnTo>
                <a:lnTo>
                  <a:pt x="465" y="358"/>
                </a:lnTo>
                <a:lnTo>
                  <a:pt x="465" y="96"/>
                </a:lnTo>
                <a:cubicBezTo>
                  <a:pt x="465" y="91"/>
                  <a:pt x="500" y="71"/>
                  <a:pt x="515" y="71"/>
                </a:cubicBezTo>
                <a:lnTo>
                  <a:pt x="680" y="71"/>
                </a:lnTo>
                <a:lnTo>
                  <a:pt x="680" y="465"/>
                </a:lnTo>
                <a:lnTo>
                  <a:pt x="486" y="465"/>
                </a:lnTo>
                <a:lnTo>
                  <a:pt x="476" y="476"/>
                </a:lnTo>
                <a:close/>
                <a:moveTo>
                  <a:pt x="752" y="537"/>
                </a:moveTo>
                <a:lnTo>
                  <a:pt x="752" y="0"/>
                </a:lnTo>
                <a:lnTo>
                  <a:pt x="486" y="0"/>
                </a:lnTo>
                <a:lnTo>
                  <a:pt x="476" y="10"/>
                </a:lnTo>
                <a:cubicBezTo>
                  <a:pt x="450" y="36"/>
                  <a:pt x="409" y="36"/>
                  <a:pt x="383" y="10"/>
                </a:cubicBezTo>
                <a:lnTo>
                  <a:pt x="373" y="0"/>
                </a:lnTo>
                <a:lnTo>
                  <a:pt x="107" y="0"/>
                </a:lnTo>
                <a:lnTo>
                  <a:pt x="107" y="537"/>
                </a:lnTo>
                <a:lnTo>
                  <a:pt x="344" y="537"/>
                </a:lnTo>
                <a:cubicBezTo>
                  <a:pt x="369" y="573"/>
                  <a:pt x="399" y="566"/>
                  <a:pt x="429" y="566"/>
                </a:cubicBezTo>
                <a:cubicBezTo>
                  <a:pt x="460" y="566"/>
                  <a:pt x="490" y="573"/>
                  <a:pt x="515" y="537"/>
                </a:cubicBezTo>
                <a:lnTo>
                  <a:pt x="752" y="537"/>
                </a:lnTo>
                <a:close/>
                <a:moveTo>
                  <a:pt x="71" y="573"/>
                </a:moveTo>
                <a:lnTo>
                  <a:pt x="71" y="107"/>
                </a:lnTo>
                <a:lnTo>
                  <a:pt x="0" y="107"/>
                </a:lnTo>
                <a:lnTo>
                  <a:pt x="0" y="644"/>
                </a:lnTo>
                <a:lnTo>
                  <a:pt x="394" y="644"/>
                </a:lnTo>
                <a:lnTo>
                  <a:pt x="322" y="573"/>
                </a:lnTo>
                <a:lnTo>
                  <a:pt x="71" y="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5" name="Freeform 33"/>
          <p:cNvSpPr>
            <a:spLocks noEditPoints="1"/>
          </p:cNvSpPr>
          <p:nvPr/>
        </p:nvSpPr>
        <p:spPr bwMode="auto">
          <a:xfrm>
            <a:off x="8017892" y="610323"/>
            <a:ext cx="591581" cy="543275"/>
          </a:xfrm>
          <a:custGeom>
            <a:avLst/>
            <a:gdLst>
              <a:gd name="T0" fmla="*/ 143 w 859"/>
              <a:gd name="T1" fmla="*/ 645 h 788"/>
              <a:gd name="T2" fmla="*/ 143 w 859"/>
              <a:gd name="T3" fmla="*/ 430 h 788"/>
              <a:gd name="T4" fmla="*/ 716 w 859"/>
              <a:gd name="T5" fmla="*/ 430 h 788"/>
              <a:gd name="T6" fmla="*/ 716 w 859"/>
              <a:gd name="T7" fmla="*/ 645 h 788"/>
              <a:gd name="T8" fmla="*/ 143 w 859"/>
              <a:gd name="T9" fmla="*/ 645 h 788"/>
              <a:gd name="T10" fmla="*/ 179 w 859"/>
              <a:gd name="T11" fmla="*/ 72 h 788"/>
              <a:gd name="T12" fmla="*/ 680 w 859"/>
              <a:gd name="T13" fmla="*/ 72 h 788"/>
              <a:gd name="T14" fmla="*/ 716 w 859"/>
              <a:gd name="T15" fmla="*/ 108 h 788"/>
              <a:gd name="T16" fmla="*/ 716 w 859"/>
              <a:gd name="T17" fmla="*/ 358 h 788"/>
              <a:gd name="T18" fmla="*/ 465 w 859"/>
              <a:gd name="T19" fmla="*/ 358 h 788"/>
              <a:gd name="T20" fmla="*/ 465 w 859"/>
              <a:gd name="T21" fmla="*/ 108 h 788"/>
              <a:gd name="T22" fmla="*/ 393 w 859"/>
              <a:gd name="T23" fmla="*/ 108 h 788"/>
              <a:gd name="T24" fmla="*/ 393 w 859"/>
              <a:gd name="T25" fmla="*/ 358 h 788"/>
              <a:gd name="T26" fmla="*/ 143 w 859"/>
              <a:gd name="T27" fmla="*/ 358 h 788"/>
              <a:gd name="T28" fmla="*/ 143 w 859"/>
              <a:gd name="T29" fmla="*/ 108 h 788"/>
              <a:gd name="T30" fmla="*/ 179 w 859"/>
              <a:gd name="T31" fmla="*/ 72 h 788"/>
              <a:gd name="T32" fmla="*/ 787 w 859"/>
              <a:gd name="T33" fmla="*/ 179 h 788"/>
              <a:gd name="T34" fmla="*/ 787 w 859"/>
              <a:gd name="T35" fmla="*/ 108 h 788"/>
              <a:gd name="T36" fmla="*/ 680 w 859"/>
              <a:gd name="T37" fmla="*/ 0 h 788"/>
              <a:gd name="T38" fmla="*/ 179 w 859"/>
              <a:gd name="T39" fmla="*/ 0 h 788"/>
              <a:gd name="T40" fmla="*/ 71 w 859"/>
              <a:gd name="T41" fmla="*/ 108 h 788"/>
              <a:gd name="T42" fmla="*/ 71 w 859"/>
              <a:gd name="T43" fmla="*/ 179 h 788"/>
              <a:gd name="T44" fmla="*/ 0 w 859"/>
              <a:gd name="T45" fmla="*/ 179 h 788"/>
              <a:gd name="T46" fmla="*/ 0 w 859"/>
              <a:gd name="T47" fmla="*/ 358 h 788"/>
              <a:gd name="T48" fmla="*/ 71 w 859"/>
              <a:gd name="T49" fmla="*/ 358 h 788"/>
              <a:gd name="T50" fmla="*/ 71 w 859"/>
              <a:gd name="T51" fmla="*/ 716 h 788"/>
              <a:gd name="T52" fmla="*/ 143 w 859"/>
              <a:gd name="T53" fmla="*/ 716 h 788"/>
              <a:gd name="T54" fmla="*/ 143 w 859"/>
              <a:gd name="T55" fmla="*/ 788 h 788"/>
              <a:gd name="T56" fmla="*/ 214 w 859"/>
              <a:gd name="T57" fmla="*/ 788 h 788"/>
              <a:gd name="T58" fmla="*/ 214 w 859"/>
              <a:gd name="T59" fmla="*/ 716 h 788"/>
              <a:gd name="T60" fmla="*/ 644 w 859"/>
              <a:gd name="T61" fmla="*/ 716 h 788"/>
              <a:gd name="T62" fmla="*/ 644 w 859"/>
              <a:gd name="T63" fmla="*/ 788 h 788"/>
              <a:gd name="T64" fmla="*/ 716 w 859"/>
              <a:gd name="T65" fmla="*/ 788 h 788"/>
              <a:gd name="T66" fmla="*/ 716 w 859"/>
              <a:gd name="T67" fmla="*/ 716 h 788"/>
              <a:gd name="T68" fmla="*/ 787 w 859"/>
              <a:gd name="T69" fmla="*/ 716 h 788"/>
              <a:gd name="T70" fmla="*/ 787 w 859"/>
              <a:gd name="T71" fmla="*/ 358 h 788"/>
              <a:gd name="T72" fmla="*/ 859 w 859"/>
              <a:gd name="T73" fmla="*/ 358 h 788"/>
              <a:gd name="T74" fmla="*/ 859 w 859"/>
              <a:gd name="T75" fmla="*/ 179 h 788"/>
              <a:gd name="T76" fmla="*/ 787 w 859"/>
              <a:gd name="T77" fmla="*/ 179 h 7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59" h="788">
                <a:moveTo>
                  <a:pt x="143" y="645"/>
                </a:moveTo>
                <a:lnTo>
                  <a:pt x="143" y="430"/>
                </a:lnTo>
                <a:lnTo>
                  <a:pt x="716" y="430"/>
                </a:lnTo>
                <a:lnTo>
                  <a:pt x="716" y="645"/>
                </a:lnTo>
                <a:lnTo>
                  <a:pt x="143" y="645"/>
                </a:lnTo>
                <a:close/>
                <a:moveTo>
                  <a:pt x="179" y="72"/>
                </a:moveTo>
                <a:lnTo>
                  <a:pt x="680" y="72"/>
                </a:lnTo>
                <a:cubicBezTo>
                  <a:pt x="700" y="72"/>
                  <a:pt x="716" y="88"/>
                  <a:pt x="716" y="108"/>
                </a:cubicBezTo>
                <a:lnTo>
                  <a:pt x="716" y="358"/>
                </a:lnTo>
                <a:lnTo>
                  <a:pt x="465" y="358"/>
                </a:lnTo>
                <a:lnTo>
                  <a:pt x="465" y="108"/>
                </a:lnTo>
                <a:lnTo>
                  <a:pt x="393" y="108"/>
                </a:lnTo>
                <a:lnTo>
                  <a:pt x="393" y="358"/>
                </a:lnTo>
                <a:lnTo>
                  <a:pt x="143" y="358"/>
                </a:lnTo>
                <a:lnTo>
                  <a:pt x="143" y="108"/>
                </a:lnTo>
                <a:cubicBezTo>
                  <a:pt x="143" y="88"/>
                  <a:pt x="159" y="72"/>
                  <a:pt x="179" y="72"/>
                </a:cubicBezTo>
                <a:close/>
                <a:moveTo>
                  <a:pt x="787" y="179"/>
                </a:moveTo>
                <a:lnTo>
                  <a:pt x="787" y="108"/>
                </a:lnTo>
                <a:cubicBezTo>
                  <a:pt x="787" y="48"/>
                  <a:pt x="739" y="0"/>
                  <a:pt x="680" y="0"/>
                </a:cubicBezTo>
                <a:lnTo>
                  <a:pt x="179" y="0"/>
                </a:lnTo>
                <a:cubicBezTo>
                  <a:pt x="120" y="0"/>
                  <a:pt x="71" y="48"/>
                  <a:pt x="71" y="108"/>
                </a:cubicBezTo>
                <a:lnTo>
                  <a:pt x="71" y="179"/>
                </a:lnTo>
                <a:lnTo>
                  <a:pt x="0" y="179"/>
                </a:lnTo>
                <a:lnTo>
                  <a:pt x="0" y="358"/>
                </a:lnTo>
                <a:lnTo>
                  <a:pt x="71" y="358"/>
                </a:lnTo>
                <a:lnTo>
                  <a:pt x="71" y="716"/>
                </a:lnTo>
                <a:lnTo>
                  <a:pt x="143" y="716"/>
                </a:lnTo>
                <a:lnTo>
                  <a:pt x="143" y="788"/>
                </a:lnTo>
                <a:lnTo>
                  <a:pt x="214" y="788"/>
                </a:lnTo>
                <a:lnTo>
                  <a:pt x="214" y="716"/>
                </a:lnTo>
                <a:lnTo>
                  <a:pt x="644" y="716"/>
                </a:lnTo>
                <a:lnTo>
                  <a:pt x="644" y="788"/>
                </a:lnTo>
                <a:lnTo>
                  <a:pt x="716" y="788"/>
                </a:lnTo>
                <a:lnTo>
                  <a:pt x="716" y="716"/>
                </a:lnTo>
                <a:lnTo>
                  <a:pt x="787" y="716"/>
                </a:lnTo>
                <a:lnTo>
                  <a:pt x="787" y="358"/>
                </a:lnTo>
                <a:lnTo>
                  <a:pt x="859" y="358"/>
                </a:lnTo>
                <a:lnTo>
                  <a:pt x="859" y="179"/>
                </a:lnTo>
                <a:lnTo>
                  <a:pt x="787" y="1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6" name="Rectangle 34"/>
          <p:cNvSpPr>
            <a:spLocks noChangeArrowheads="1"/>
          </p:cNvSpPr>
          <p:nvPr/>
        </p:nvSpPr>
        <p:spPr bwMode="auto">
          <a:xfrm>
            <a:off x="8141012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8363231" y="961576"/>
            <a:ext cx="123120" cy="5102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8" name="Rectangle 36"/>
          <p:cNvSpPr>
            <a:spLocks noChangeArrowheads="1"/>
          </p:cNvSpPr>
          <p:nvPr/>
        </p:nvSpPr>
        <p:spPr bwMode="auto">
          <a:xfrm>
            <a:off x="2279241" y="647860"/>
            <a:ext cx="246243" cy="48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9" name="Freeform 37"/>
          <p:cNvSpPr>
            <a:spLocks noEditPoints="1"/>
          </p:cNvSpPr>
          <p:nvPr/>
        </p:nvSpPr>
        <p:spPr bwMode="auto">
          <a:xfrm>
            <a:off x="2177142" y="560563"/>
            <a:ext cx="447441" cy="519263"/>
          </a:xfrm>
          <a:custGeom>
            <a:avLst/>
            <a:gdLst>
              <a:gd name="T0" fmla="*/ 212 w 651"/>
              <a:gd name="T1" fmla="*/ 446 h 752"/>
              <a:gd name="T2" fmla="*/ 281 w 651"/>
              <a:gd name="T3" fmla="*/ 680 h 752"/>
              <a:gd name="T4" fmla="*/ 290 w 651"/>
              <a:gd name="T5" fmla="*/ 680 h 752"/>
              <a:gd name="T6" fmla="*/ 290 w 651"/>
              <a:gd name="T7" fmla="*/ 348 h 752"/>
              <a:gd name="T8" fmla="*/ 254 w 651"/>
              <a:gd name="T9" fmla="*/ 286 h 752"/>
              <a:gd name="T10" fmla="*/ 326 w 651"/>
              <a:gd name="T11" fmla="*/ 215 h 752"/>
              <a:gd name="T12" fmla="*/ 397 w 651"/>
              <a:gd name="T13" fmla="*/ 286 h 752"/>
              <a:gd name="T14" fmla="*/ 362 w 651"/>
              <a:gd name="T15" fmla="*/ 348 h 752"/>
              <a:gd name="T16" fmla="*/ 362 w 651"/>
              <a:gd name="T17" fmla="*/ 680 h 752"/>
              <a:gd name="T18" fmla="*/ 370 w 651"/>
              <a:gd name="T19" fmla="*/ 680 h 752"/>
              <a:gd name="T20" fmla="*/ 435 w 651"/>
              <a:gd name="T21" fmla="*/ 456 h 752"/>
              <a:gd name="T22" fmla="*/ 573 w 651"/>
              <a:gd name="T23" fmla="*/ 245 h 752"/>
              <a:gd name="T24" fmla="*/ 326 w 651"/>
              <a:gd name="T25" fmla="*/ 72 h 752"/>
              <a:gd name="T26" fmla="*/ 79 w 651"/>
              <a:gd name="T27" fmla="*/ 245 h 752"/>
              <a:gd name="T28" fmla="*/ 212 w 651"/>
              <a:gd name="T29" fmla="*/ 446 h 752"/>
              <a:gd name="T30" fmla="*/ 5 w 651"/>
              <a:gd name="T31" fmla="*/ 241 h 752"/>
              <a:gd name="T32" fmla="*/ 326 w 651"/>
              <a:gd name="T33" fmla="*/ 0 h 752"/>
              <a:gd name="T34" fmla="*/ 647 w 651"/>
              <a:gd name="T35" fmla="*/ 241 h 752"/>
              <a:gd name="T36" fmla="*/ 651 w 651"/>
              <a:gd name="T37" fmla="*/ 257 h 752"/>
              <a:gd name="T38" fmla="*/ 502 w 651"/>
              <a:gd name="T39" fmla="*/ 481 h 752"/>
              <a:gd name="T40" fmla="*/ 424 w 651"/>
              <a:gd name="T41" fmla="*/ 752 h 752"/>
              <a:gd name="T42" fmla="*/ 227 w 651"/>
              <a:gd name="T43" fmla="*/ 752 h 752"/>
              <a:gd name="T44" fmla="*/ 150 w 651"/>
              <a:gd name="T45" fmla="*/ 481 h 752"/>
              <a:gd name="T46" fmla="*/ 0 w 651"/>
              <a:gd name="T47" fmla="*/ 257 h 752"/>
              <a:gd name="T48" fmla="*/ 5 w 651"/>
              <a:gd name="T49" fmla="*/ 24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51" h="752">
                <a:moveTo>
                  <a:pt x="212" y="446"/>
                </a:moveTo>
                <a:lnTo>
                  <a:pt x="281" y="680"/>
                </a:lnTo>
                <a:lnTo>
                  <a:pt x="290" y="680"/>
                </a:lnTo>
                <a:lnTo>
                  <a:pt x="290" y="348"/>
                </a:lnTo>
                <a:cubicBezTo>
                  <a:pt x="254" y="336"/>
                  <a:pt x="254" y="313"/>
                  <a:pt x="254" y="286"/>
                </a:cubicBezTo>
                <a:cubicBezTo>
                  <a:pt x="254" y="247"/>
                  <a:pt x="286" y="215"/>
                  <a:pt x="326" y="215"/>
                </a:cubicBezTo>
                <a:cubicBezTo>
                  <a:pt x="365" y="215"/>
                  <a:pt x="397" y="247"/>
                  <a:pt x="397" y="286"/>
                </a:cubicBezTo>
                <a:cubicBezTo>
                  <a:pt x="397" y="313"/>
                  <a:pt x="398" y="336"/>
                  <a:pt x="362" y="348"/>
                </a:cubicBezTo>
                <a:lnTo>
                  <a:pt x="362" y="680"/>
                </a:lnTo>
                <a:lnTo>
                  <a:pt x="370" y="680"/>
                </a:lnTo>
                <a:lnTo>
                  <a:pt x="435" y="456"/>
                </a:lnTo>
                <a:lnTo>
                  <a:pt x="573" y="245"/>
                </a:lnTo>
                <a:cubicBezTo>
                  <a:pt x="536" y="142"/>
                  <a:pt x="436" y="72"/>
                  <a:pt x="326" y="72"/>
                </a:cubicBezTo>
                <a:cubicBezTo>
                  <a:pt x="215" y="72"/>
                  <a:pt x="116" y="142"/>
                  <a:pt x="79" y="245"/>
                </a:cubicBezTo>
                <a:lnTo>
                  <a:pt x="212" y="446"/>
                </a:lnTo>
                <a:close/>
                <a:moveTo>
                  <a:pt x="5" y="241"/>
                </a:moveTo>
                <a:cubicBezTo>
                  <a:pt x="46" y="99"/>
                  <a:pt x="178" y="0"/>
                  <a:pt x="326" y="0"/>
                </a:cubicBezTo>
                <a:cubicBezTo>
                  <a:pt x="473" y="0"/>
                  <a:pt x="605" y="99"/>
                  <a:pt x="647" y="241"/>
                </a:cubicBezTo>
                <a:lnTo>
                  <a:pt x="651" y="257"/>
                </a:lnTo>
                <a:lnTo>
                  <a:pt x="502" y="481"/>
                </a:lnTo>
                <a:lnTo>
                  <a:pt x="424" y="752"/>
                </a:lnTo>
                <a:lnTo>
                  <a:pt x="227" y="752"/>
                </a:lnTo>
                <a:lnTo>
                  <a:pt x="150" y="481"/>
                </a:lnTo>
                <a:lnTo>
                  <a:pt x="0" y="257"/>
                </a:lnTo>
                <a:lnTo>
                  <a:pt x="5" y="2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1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3" name="Freeform 41"/>
          <p:cNvSpPr>
            <a:spLocks/>
          </p:cNvSpPr>
          <p:nvPr/>
        </p:nvSpPr>
        <p:spPr bwMode="auto">
          <a:xfrm>
            <a:off x="9471322" y="1819702"/>
            <a:ext cx="591581" cy="516260"/>
          </a:xfrm>
          <a:custGeom>
            <a:avLst/>
            <a:gdLst>
              <a:gd name="T0" fmla="*/ 860 w 860"/>
              <a:gd name="T1" fmla="*/ 251 h 752"/>
              <a:gd name="T2" fmla="*/ 430 w 860"/>
              <a:gd name="T3" fmla="*/ 0 h 752"/>
              <a:gd name="T4" fmla="*/ 0 w 860"/>
              <a:gd name="T5" fmla="*/ 251 h 752"/>
              <a:gd name="T6" fmla="*/ 144 w 860"/>
              <a:gd name="T7" fmla="*/ 334 h 752"/>
              <a:gd name="T8" fmla="*/ 144 w 860"/>
              <a:gd name="T9" fmla="*/ 475 h 752"/>
              <a:gd name="T10" fmla="*/ 149 w 860"/>
              <a:gd name="T11" fmla="*/ 484 h 752"/>
              <a:gd name="T12" fmla="*/ 430 w 860"/>
              <a:gd name="T13" fmla="*/ 644 h 752"/>
              <a:gd name="T14" fmla="*/ 573 w 860"/>
              <a:gd name="T15" fmla="*/ 610 h 752"/>
              <a:gd name="T16" fmla="*/ 573 w 860"/>
              <a:gd name="T17" fmla="*/ 528 h 752"/>
              <a:gd name="T18" fmla="*/ 430 w 860"/>
              <a:gd name="T19" fmla="*/ 573 h 752"/>
              <a:gd name="T20" fmla="*/ 215 w 860"/>
              <a:gd name="T21" fmla="*/ 455 h 752"/>
              <a:gd name="T22" fmla="*/ 215 w 860"/>
              <a:gd name="T23" fmla="*/ 376 h 752"/>
              <a:gd name="T24" fmla="*/ 430 w 860"/>
              <a:gd name="T25" fmla="*/ 501 h 752"/>
              <a:gd name="T26" fmla="*/ 553 w 860"/>
              <a:gd name="T27" fmla="*/ 430 h 752"/>
              <a:gd name="T28" fmla="*/ 483 w 860"/>
              <a:gd name="T29" fmla="*/ 388 h 752"/>
              <a:gd name="T30" fmla="*/ 430 w 860"/>
              <a:gd name="T31" fmla="*/ 418 h 752"/>
              <a:gd name="T32" fmla="*/ 142 w 860"/>
              <a:gd name="T33" fmla="*/ 251 h 752"/>
              <a:gd name="T34" fmla="*/ 430 w 860"/>
              <a:gd name="T35" fmla="*/ 83 h 752"/>
              <a:gd name="T36" fmla="*/ 718 w 860"/>
              <a:gd name="T37" fmla="*/ 251 h 752"/>
              <a:gd name="T38" fmla="*/ 624 w 860"/>
              <a:gd name="T39" fmla="*/ 305 h 752"/>
              <a:gd name="T40" fmla="*/ 454 w 860"/>
              <a:gd name="T41" fmla="*/ 204 h 752"/>
              <a:gd name="T42" fmla="*/ 391 w 860"/>
              <a:gd name="T43" fmla="*/ 247 h 752"/>
              <a:gd name="T44" fmla="*/ 390 w 860"/>
              <a:gd name="T45" fmla="*/ 249 h 752"/>
              <a:gd name="T46" fmla="*/ 645 w 860"/>
              <a:gd name="T47" fmla="*/ 401 h 752"/>
              <a:gd name="T48" fmla="*/ 645 w 860"/>
              <a:gd name="T49" fmla="*/ 752 h 752"/>
              <a:gd name="T50" fmla="*/ 717 w 860"/>
              <a:gd name="T51" fmla="*/ 752 h 752"/>
              <a:gd name="T52" fmla="*/ 717 w 860"/>
              <a:gd name="T53" fmla="*/ 360 h 752"/>
              <a:gd name="T54" fmla="*/ 694 w 860"/>
              <a:gd name="T55" fmla="*/ 347 h 752"/>
              <a:gd name="T56" fmla="*/ 860 w 860"/>
              <a:gd name="T57" fmla="*/ 25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60" h="752">
                <a:moveTo>
                  <a:pt x="860" y="251"/>
                </a:moveTo>
                <a:lnTo>
                  <a:pt x="430" y="0"/>
                </a:lnTo>
                <a:lnTo>
                  <a:pt x="0" y="251"/>
                </a:lnTo>
                <a:lnTo>
                  <a:pt x="144" y="334"/>
                </a:lnTo>
                <a:lnTo>
                  <a:pt x="144" y="475"/>
                </a:lnTo>
                <a:lnTo>
                  <a:pt x="149" y="484"/>
                </a:lnTo>
                <a:cubicBezTo>
                  <a:pt x="207" y="583"/>
                  <a:pt x="315" y="644"/>
                  <a:pt x="430" y="644"/>
                </a:cubicBezTo>
                <a:cubicBezTo>
                  <a:pt x="480" y="644"/>
                  <a:pt x="529" y="632"/>
                  <a:pt x="573" y="610"/>
                </a:cubicBezTo>
                <a:lnTo>
                  <a:pt x="573" y="528"/>
                </a:lnTo>
                <a:cubicBezTo>
                  <a:pt x="532" y="556"/>
                  <a:pt x="482" y="573"/>
                  <a:pt x="430" y="573"/>
                </a:cubicBezTo>
                <a:cubicBezTo>
                  <a:pt x="343" y="573"/>
                  <a:pt x="262" y="528"/>
                  <a:pt x="215" y="455"/>
                </a:cubicBezTo>
                <a:lnTo>
                  <a:pt x="215" y="376"/>
                </a:lnTo>
                <a:lnTo>
                  <a:pt x="430" y="501"/>
                </a:lnTo>
                <a:lnTo>
                  <a:pt x="553" y="430"/>
                </a:lnTo>
                <a:lnTo>
                  <a:pt x="483" y="388"/>
                </a:lnTo>
                <a:lnTo>
                  <a:pt x="430" y="418"/>
                </a:lnTo>
                <a:lnTo>
                  <a:pt x="142" y="251"/>
                </a:lnTo>
                <a:lnTo>
                  <a:pt x="430" y="83"/>
                </a:lnTo>
                <a:lnTo>
                  <a:pt x="718" y="251"/>
                </a:lnTo>
                <a:lnTo>
                  <a:pt x="624" y="305"/>
                </a:lnTo>
                <a:lnTo>
                  <a:pt x="454" y="204"/>
                </a:lnTo>
                <a:lnTo>
                  <a:pt x="391" y="247"/>
                </a:lnTo>
                <a:lnTo>
                  <a:pt x="390" y="249"/>
                </a:lnTo>
                <a:lnTo>
                  <a:pt x="645" y="401"/>
                </a:lnTo>
                <a:lnTo>
                  <a:pt x="645" y="752"/>
                </a:lnTo>
                <a:lnTo>
                  <a:pt x="717" y="752"/>
                </a:lnTo>
                <a:lnTo>
                  <a:pt x="717" y="360"/>
                </a:lnTo>
                <a:lnTo>
                  <a:pt x="694" y="347"/>
                </a:lnTo>
                <a:lnTo>
                  <a:pt x="860" y="2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7" name="Группа 96"/>
          <p:cNvGrpSpPr/>
          <p:nvPr/>
        </p:nvGrpSpPr>
        <p:grpSpPr>
          <a:xfrm>
            <a:off x="9501352" y="538285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8" name="Freeform 46"/>
          <p:cNvSpPr>
            <a:spLocks noEditPoints="1"/>
          </p:cNvSpPr>
          <p:nvPr/>
        </p:nvSpPr>
        <p:spPr bwMode="auto">
          <a:xfrm>
            <a:off x="2195162" y="1780680"/>
            <a:ext cx="411407" cy="594301"/>
          </a:xfrm>
          <a:custGeom>
            <a:avLst/>
            <a:gdLst>
              <a:gd name="T0" fmla="*/ 275 w 598"/>
              <a:gd name="T1" fmla="*/ 251 h 860"/>
              <a:gd name="T2" fmla="*/ 347 w 598"/>
              <a:gd name="T3" fmla="*/ 179 h 860"/>
              <a:gd name="T4" fmla="*/ 419 w 598"/>
              <a:gd name="T5" fmla="*/ 251 h 860"/>
              <a:gd name="T6" fmla="*/ 347 w 598"/>
              <a:gd name="T7" fmla="*/ 322 h 860"/>
              <a:gd name="T8" fmla="*/ 275 w 598"/>
              <a:gd name="T9" fmla="*/ 251 h 860"/>
              <a:gd name="T10" fmla="*/ 598 w 598"/>
              <a:gd name="T11" fmla="*/ 752 h 860"/>
              <a:gd name="T12" fmla="*/ 449 w 598"/>
              <a:gd name="T13" fmla="*/ 352 h 860"/>
              <a:gd name="T14" fmla="*/ 490 w 598"/>
              <a:gd name="T15" fmla="*/ 251 h 860"/>
              <a:gd name="T16" fmla="*/ 383 w 598"/>
              <a:gd name="T17" fmla="*/ 113 h 860"/>
              <a:gd name="T18" fmla="*/ 383 w 598"/>
              <a:gd name="T19" fmla="*/ 36 h 860"/>
              <a:gd name="T20" fmla="*/ 347 w 598"/>
              <a:gd name="T21" fmla="*/ 0 h 860"/>
              <a:gd name="T22" fmla="*/ 311 w 598"/>
              <a:gd name="T23" fmla="*/ 36 h 860"/>
              <a:gd name="T24" fmla="*/ 311 w 598"/>
              <a:gd name="T25" fmla="*/ 113 h 860"/>
              <a:gd name="T26" fmla="*/ 204 w 598"/>
              <a:gd name="T27" fmla="*/ 251 h 860"/>
              <a:gd name="T28" fmla="*/ 245 w 598"/>
              <a:gd name="T29" fmla="*/ 352 h 860"/>
              <a:gd name="T30" fmla="*/ 196 w 598"/>
              <a:gd name="T31" fmla="*/ 485 h 860"/>
              <a:gd name="T32" fmla="*/ 260 w 598"/>
              <a:gd name="T33" fmla="*/ 519 h 860"/>
              <a:gd name="T34" fmla="*/ 308 w 598"/>
              <a:gd name="T35" fmla="*/ 388 h 860"/>
              <a:gd name="T36" fmla="*/ 347 w 598"/>
              <a:gd name="T37" fmla="*/ 394 h 860"/>
              <a:gd name="T38" fmla="*/ 386 w 598"/>
              <a:gd name="T39" fmla="*/ 388 h 860"/>
              <a:gd name="T40" fmla="*/ 459 w 598"/>
              <a:gd name="T41" fmla="*/ 586 h 860"/>
              <a:gd name="T42" fmla="*/ 347 w 598"/>
              <a:gd name="T43" fmla="*/ 607 h 860"/>
              <a:gd name="T44" fmla="*/ 72 w 598"/>
              <a:gd name="T45" fmla="*/ 453 h 860"/>
              <a:gd name="T46" fmla="*/ 26 w 598"/>
              <a:gd name="T47" fmla="*/ 440 h 860"/>
              <a:gd name="T48" fmla="*/ 11 w 598"/>
              <a:gd name="T49" fmla="*/ 491 h 860"/>
              <a:gd name="T50" fmla="*/ 145 w 598"/>
              <a:gd name="T51" fmla="*/ 623 h 860"/>
              <a:gd name="T52" fmla="*/ 96 w 598"/>
              <a:gd name="T53" fmla="*/ 752 h 860"/>
              <a:gd name="T54" fmla="*/ 134 w 598"/>
              <a:gd name="T55" fmla="*/ 860 h 860"/>
              <a:gd name="T56" fmla="*/ 210 w 598"/>
              <a:gd name="T57" fmla="*/ 654 h 860"/>
              <a:gd name="T58" fmla="*/ 347 w 598"/>
              <a:gd name="T59" fmla="*/ 679 h 860"/>
              <a:gd name="T60" fmla="*/ 483 w 598"/>
              <a:gd name="T61" fmla="*/ 653 h 860"/>
              <a:gd name="T62" fmla="*/ 560 w 598"/>
              <a:gd name="T63" fmla="*/ 860 h 860"/>
              <a:gd name="T64" fmla="*/ 598 w 598"/>
              <a:gd name="T65" fmla="*/ 752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598" h="860">
                <a:moveTo>
                  <a:pt x="275" y="251"/>
                </a:moveTo>
                <a:cubicBezTo>
                  <a:pt x="275" y="211"/>
                  <a:pt x="307" y="179"/>
                  <a:pt x="347" y="179"/>
                </a:cubicBezTo>
                <a:cubicBezTo>
                  <a:pt x="386" y="179"/>
                  <a:pt x="419" y="211"/>
                  <a:pt x="419" y="251"/>
                </a:cubicBezTo>
                <a:cubicBezTo>
                  <a:pt x="419" y="290"/>
                  <a:pt x="386" y="322"/>
                  <a:pt x="347" y="322"/>
                </a:cubicBezTo>
                <a:cubicBezTo>
                  <a:pt x="307" y="322"/>
                  <a:pt x="275" y="290"/>
                  <a:pt x="275" y="251"/>
                </a:cubicBezTo>
                <a:close/>
                <a:moveTo>
                  <a:pt x="598" y="752"/>
                </a:moveTo>
                <a:lnTo>
                  <a:pt x="449" y="352"/>
                </a:lnTo>
                <a:cubicBezTo>
                  <a:pt x="474" y="326"/>
                  <a:pt x="490" y="290"/>
                  <a:pt x="490" y="251"/>
                </a:cubicBezTo>
                <a:cubicBezTo>
                  <a:pt x="490" y="184"/>
                  <a:pt x="444" y="129"/>
                  <a:pt x="383" y="113"/>
                </a:cubicBezTo>
                <a:lnTo>
                  <a:pt x="383" y="36"/>
                </a:lnTo>
                <a:cubicBezTo>
                  <a:pt x="383" y="16"/>
                  <a:pt x="367" y="0"/>
                  <a:pt x="347" y="0"/>
                </a:cubicBezTo>
                <a:cubicBezTo>
                  <a:pt x="327" y="0"/>
                  <a:pt x="311" y="16"/>
                  <a:pt x="311" y="36"/>
                </a:cubicBezTo>
                <a:lnTo>
                  <a:pt x="311" y="113"/>
                </a:lnTo>
                <a:cubicBezTo>
                  <a:pt x="250" y="129"/>
                  <a:pt x="204" y="184"/>
                  <a:pt x="204" y="251"/>
                </a:cubicBezTo>
                <a:cubicBezTo>
                  <a:pt x="204" y="290"/>
                  <a:pt x="220" y="326"/>
                  <a:pt x="245" y="352"/>
                </a:cubicBezTo>
                <a:lnTo>
                  <a:pt x="196" y="485"/>
                </a:lnTo>
                <a:cubicBezTo>
                  <a:pt x="216" y="499"/>
                  <a:pt x="237" y="511"/>
                  <a:pt x="260" y="519"/>
                </a:cubicBezTo>
                <a:lnTo>
                  <a:pt x="308" y="388"/>
                </a:lnTo>
                <a:cubicBezTo>
                  <a:pt x="321" y="392"/>
                  <a:pt x="333" y="394"/>
                  <a:pt x="347" y="394"/>
                </a:cubicBezTo>
                <a:cubicBezTo>
                  <a:pt x="361" y="394"/>
                  <a:pt x="373" y="392"/>
                  <a:pt x="386" y="388"/>
                </a:cubicBezTo>
                <a:lnTo>
                  <a:pt x="459" y="586"/>
                </a:lnTo>
                <a:cubicBezTo>
                  <a:pt x="423" y="599"/>
                  <a:pt x="386" y="607"/>
                  <a:pt x="347" y="607"/>
                </a:cubicBezTo>
                <a:cubicBezTo>
                  <a:pt x="233" y="607"/>
                  <a:pt x="130" y="549"/>
                  <a:pt x="72" y="453"/>
                </a:cubicBezTo>
                <a:cubicBezTo>
                  <a:pt x="63" y="438"/>
                  <a:pt x="43" y="432"/>
                  <a:pt x="26" y="440"/>
                </a:cubicBezTo>
                <a:cubicBezTo>
                  <a:pt x="7" y="449"/>
                  <a:pt x="0" y="473"/>
                  <a:pt x="11" y="491"/>
                </a:cubicBezTo>
                <a:cubicBezTo>
                  <a:pt x="45" y="547"/>
                  <a:pt x="92" y="591"/>
                  <a:pt x="145" y="623"/>
                </a:cubicBezTo>
                <a:lnTo>
                  <a:pt x="96" y="752"/>
                </a:lnTo>
                <a:lnTo>
                  <a:pt x="134" y="860"/>
                </a:lnTo>
                <a:lnTo>
                  <a:pt x="210" y="654"/>
                </a:lnTo>
                <a:cubicBezTo>
                  <a:pt x="253" y="670"/>
                  <a:pt x="299" y="679"/>
                  <a:pt x="347" y="679"/>
                </a:cubicBezTo>
                <a:cubicBezTo>
                  <a:pt x="394" y="679"/>
                  <a:pt x="440" y="669"/>
                  <a:pt x="483" y="653"/>
                </a:cubicBezTo>
                <a:lnTo>
                  <a:pt x="560" y="860"/>
                </a:lnTo>
                <a:lnTo>
                  <a:pt x="598" y="7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0" name="Freeform 48"/>
          <p:cNvSpPr>
            <a:spLocks noEditPoints="1"/>
          </p:cNvSpPr>
          <p:nvPr/>
        </p:nvSpPr>
        <p:spPr bwMode="auto">
          <a:xfrm>
            <a:off x="5065986" y="538051"/>
            <a:ext cx="582575" cy="564285"/>
          </a:xfrm>
          <a:custGeom>
            <a:avLst/>
            <a:gdLst>
              <a:gd name="T0" fmla="*/ 388 w 848"/>
              <a:gd name="T1" fmla="*/ 486 h 821"/>
              <a:gd name="T2" fmla="*/ 291 w 848"/>
              <a:gd name="T3" fmla="*/ 583 h 821"/>
              <a:gd name="T4" fmla="*/ 342 w 848"/>
              <a:gd name="T5" fmla="*/ 634 h 821"/>
              <a:gd name="T6" fmla="*/ 460 w 848"/>
              <a:gd name="T7" fmla="*/ 516 h 821"/>
              <a:gd name="T8" fmla="*/ 460 w 848"/>
              <a:gd name="T9" fmla="*/ 267 h 821"/>
              <a:gd name="T10" fmla="*/ 388 w 848"/>
              <a:gd name="T11" fmla="*/ 267 h 821"/>
              <a:gd name="T12" fmla="*/ 388 w 848"/>
              <a:gd name="T13" fmla="*/ 486 h 821"/>
              <a:gd name="T14" fmla="*/ 172 w 848"/>
              <a:gd name="T15" fmla="*/ 118 h 821"/>
              <a:gd name="T16" fmla="*/ 259 w 848"/>
              <a:gd name="T17" fmla="*/ 69 h 821"/>
              <a:gd name="T18" fmla="*/ 231 w 848"/>
              <a:gd name="T19" fmla="*/ 3 h 821"/>
              <a:gd name="T20" fmla="*/ 130 w 848"/>
              <a:gd name="T21" fmla="*/ 60 h 821"/>
              <a:gd name="T22" fmla="*/ 0 w 848"/>
              <a:gd name="T23" fmla="*/ 195 h 821"/>
              <a:gd name="T24" fmla="*/ 60 w 848"/>
              <a:gd name="T25" fmla="*/ 234 h 821"/>
              <a:gd name="T26" fmla="*/ 172 w 848"/>
              <a:gd name="T27" fmla="*/ 118 h 821"/>
              <a:gd name="T28" fmla="*/ 719 w 848"/>
              <a:gd name="T29" fmla="*/ 57 h 821"/>
              <a:gd name="T30" fmla="*/ 617 w 848"/>
              <a:gd name="T31" fmla="*/ 0 h 821"/>
              <a:gd name="T32" fmla="*/ 590 w 848"/>
              <a:gd name="T33" fmla="*/ 66 h 821"/>
              <a:gd name="T34" fmla="*/ 677 w 848"/>
              <a:gd name="T35" fmla="*/ 115 h 821"/>
              <a:gd name="T36" fmla="*/ 788 w 848"/>
              <a:gd name="T37" fmla="*/ 234 h 821"/>
              <a:gd name="T38" fmla="*/ 848 w 848"/>
              <a:gd name="T39" fmla="*/ 196 h 821"/>
              <a:gd name="T40" fmla="*/ 719 w 848"/>
              <a:gd name="T41" fmla="*/ 57 h 821"/>
              <a:gd name="T42" fmla="*/ 424 w 848"/>
              <a:gd name="T43" fmla="*/ 749 h 821"/>
              <a:gd name="T44" fmla="*/ 138 w 848"/>
              <a:gd name="T45" fmla="*/ 463 h 821"/>
              <a:gd name="T46" fmla="*/ 424 w 848"/>
              <a:gd name="T47" fmla="*/ 176 h 821"/>
              <a:gd name="T48" fmla="*/ 711 w 848"/>
              <a:gd name="T49" fmla="*/ 463 h 821"/>
              <a:gd name="T50" fmla="*/ 424 w 848"/>
              <a:gd name="T51" fmla="*/ 749 h 821"/>
              <a:gd name="T52" fmla="*/ 424 w 848"/>
              <a:gd name="T53" fmla="*/ 105 h 821"/>
              <a:gd name="T54" fmla="*/ 66 w 848"/>
              <a:gd name="T55" fmla="*/ 463 h 821"/>
              <a:gd name="T56" fmla="*/ 424 w 848"/>
              <a:gd name="T57" fmla="*/ 821 h 821"/>
              <a:gd name="T58" fmla="*/ 782 w 848"/>
              <a:gd name="T59" fmla="*/ 463 h 821"/>
              <a:gd name="T60" fmla="*/ 424 w 848"/>
              <a:gd name="T61" fmla="*/ 105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48" h="821">
                <a:moveTo>
                  <a:pt x="388" y="486"/>
                </a:moveTo>
                <a:lnTo>
                  <a:pt x="291" y="583"/>
                </a:lnTo>
                <a:lnTo>
                  <a:pt x="342" y="634"/>
                </a:lnTo>
                <a:lnTo>
                  <a:pt x="460" y="516"/>
                </a:lnTo>
                <a:lnTo>
                  <a:pt x="460" y="267"/>
                </a:lnTo>
                <a:lnTo>
                  <a:pt x="388" y="267"/>
                </a:lnTo>
                <a:lnTo>
                  <a:pt x="388" y="486"/>
                </a:lnTo>
                <a:close/>
                <a:moveTo>
                  <a:pt x="172" y="118"/>
                </a:moveTo>
                <a:cubicBezTo>
                  <a:pt x="199" y="98"/>
                  <a:pt x="228" y="82"/>
                  <a:pt x="259" y="69"/>
                </a:cubicBezTo>
                <a:lnTo>
                  <a:pt x="231" y="3"/>
                </a:lnTo>
                <a:cubicBezTo>
                  <a:pt x="195" y="18"/>
                  <a:pt x="161" y="37"/>
                  <a:pt x="130" y="60"/>
                </a:cubicBezTo>
                <a:cubicBezTo>
                  <a:pt x="76" y="98"/>
                  <a:pt x="33" y="144"/>
                  <a:pt x="0" y="195"/>
                </a:cubicBezTo>
                <a:lnTo>
                  <a:pt x="60" y="234"/>
                </a:lnTo>
                <a:cubicBezTo>
                  <a:pt x="89" y="190"/>
                  <a:pt x="126" y="151"/>
                  <a:pt x="172" y="118"/>
                </a:cubicBezTo>
                <a:close/>
                <a:moveTo>
                  <a:pt x="719" y="57"/>
                </a:moveTo>
                <a:cubicBezTo>
                  <a:pt x="687" y="34"/>
                  <a:pt x="653" y="15"/>
                  <a:pt x="617" y="0"/>
                </a:cubicBezTo>
                <a:lnTo>
                  <a:pt x="590" y="66"/>
                </a:lnTo>
                <a:cubicBezTo>
                  <a:pt x="620" y="79"/>
                  <a:pt x="650" y="95"/>
                  <a:pt x="677" y="115"/>
                </a:cubicBezTo>
                <a:cubicBezTo>
                  <a:pt x="721" y="147"/>
                  <a:pt x="758" y="187"/>
                  <a:pt x="788" y="234"/>
                </a:cubicBezTo>
                <a:lnTo>
                  <a:pt x="848" y="196"/>
                </a:lnTo>
                <a:cubicBezTo>
                  <a:pt x="814" y="141"/>
                  <a:pt x="770" y="95"/>
                  <a:pt x="719" y="57"/>
                </a:cubicBezTo>
                <a:close/>
                <a:moveTo>
                  <a:pt x="424" y="749"/>
                </a:moveTo>
                <a:cubicBezTo>
                  <a:pt x="266" y="749"/>
                  <a:pt x="138" y="621"/>
                  <a:pt x="138" y="463"/>
                </a:cubicBezTo>
                <a:cubicBezTo>
                  <a:pt x="138" y="305"/>
                  <a:pt x="266" y="176"/>
                  <a:pt x="424" y="176"/>
                </a:cubicBezTo>
                <a:cubicBezTo>
                  <a:pt x="582" y="176"/>
                  <a:pt x="711" y="305"/>
                  <a:pt x="711" y="463"/>
                </a:cubicBezTo>
                <a:cubicBezTo>
                  <a:pt x="711" y="621"/>
                  <a:pt x="582" y="749"/>
                  <a:pt x="424" y="749"/>
                </a:cubicBezTo>
                <a:close/>
                <a:moveTo>
                  <a:pt x="424" y="105"/>
                </a:moveTo>
                <a:cubicBezTo>
                  <a:pt x="227" y="105"/>
                  <a:pt x="66" y="265"/>
                  <a:pt x="66" y="463"/>
                </a:cubicBezTo>
                <a:cubicBezTo>
                  <a:pt x="66" y="660"/>
                  <a:pt x="227" y="821"/>
                  <a:pt x="424" y="821"/>
                </a:cubicBezTo>
                <a:cubicBezTo>
                  <a:pt x="622" y="821"/>
                  <a:pt x="782" y="660"/>
                  <a:pt x="782" y="463"/>
                </a:cubicBezTo>
                <a:cubicBezTo>
                  <a:pt x="782" y="265"/>
                  <a:pt x="622" y="105"/>
                  <a:pt x="424" y="10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8" y="524545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5" name="Freeform 53"/>
          <p:cNvSpPr>
            <a:spLocks noEditPoints="1"/>
          </p:cNvSpPr>
          <p:nvPr/>
        </p:nvSpPr>
        <p:spPr bwMode="auto">
          <a:xfrm>
            <a:off x="5050971" y="1810696"/>
            <a:ext cx="612604" cy="534269"/>
          </a:xfrm>
          <a:custGeom>
            <a:avLst/>
            <a:gdLst>
              <a:gd name="T0" fmla="*/ 408 w 888"/>
              <a:gd name="T1" fmla="*/ 61 h 777"/>
              <a:gd name="T2" fmla="*/ 337 w 888"/>
              <a:gd name="T3" fmla="*/ 61 h 777"/>
              <a:gd name="T4" fmla="*/ 337 w 888"/>
              <a:gd name="T5" fmla="*/ 539 h 777"/>
              <a:gd name="T6" fmla="*/ 408 w 888"/>
              <a:gd name="T7" fmla="*/ 556 h 777"/>
              <a:gd name="T8" fmla="*/ 408 w 888"/>
              <a:gd name="T9" fmla="*/ 61 h 777"/>
              <a:gd name="T10" fmla="*/ 552 w 888"/>
              <a:gd name="T11" fmla="*/ 61 h 777"/>
              <a:gd name="T12" fmla="*/ 480 w 888"/>
              <a:gd name="T13" fmla="*/ 61 h 777"/>
              <a:gd name="T14" fmla="*/ 480 w 888"/>
              <a:gd name="T15" fmla="*/ 556 h 777"/>
              <a:gd name="T16" fmla="*/ 552 w 888"/>
              <a:gd name="T17" fmla="*/ 539 h 777"/>
              <a:gd name="T18" fmla="*/ 552 w 888"/>
              <a:gd name="T19" fmla="*/ 61 h 777"/>
              <a:gd name="T20" fmla="*/ 829 w 888"/>
              <a:gd name="T21" fmla="*/ 27 h 777"/>
              <a:gd name="T22" fmla="*/ 734 w 888"/>
              <a:gd name="T23" fmla="*/ 5 h 777"/>
              <a:gd name="T24" fmla="*/ 652 w 888"/>
              <a:gd name="T25" fmla="*/ 56 h 777"/>
              <a:gd name="T26" fmla="*/ 696 w 888"/>
              <a:gd name="T27" fmla="*/ 357 h 777"/>
              <a:gd name="T28" fmla="*/ 634 w 888"/>
              <a:gd name="T29" fmla="*/ 526 h 777"/>
              <a:gd name="T30" fmla="*/ 444 w 888"/>
              <a:gd name="T31" fmla="*/ 595 h 777"/>
              <a:gd name="T32" fmla="*/ 254 w 888"/>
              <a:gd name="T33" fmla="*/ 526 h 777"/>
              <a:gd name="T34" fmla="*/ 193 w 888"/>
              <a:gd name="T35" fmla="*/ 357 h 777"/>
              <a:gd name="T36" fmla="*/ 237 w 888"/>
              <a:gd name="T37" fmla="*/ 57 h 777"/>
              <a:gd name="T38" fmla="*/ 155 w 888"/>
              <a:gd name="T39" fmla="*/ 5 h 777"/>
              <a:gd name="T40" fmla="*/ 60 w 888"/>
              <a:gd name="T41" fmla="*/ 27 h 777"/>
              <a:gd name="T42" fmla="*/ 35 w 888"/>
              <a:gd name="T43" fmla="*/ 179 h 777"/>
              <a:gd name="T44" fmla="*/ 92 w 888"/>
              <a:gd name="T45" fmla="*/ 216 h 777"/>
              <a:gd name="T46" fmla="*/ 134 w 888"/>
              <a:gd name="T47" fmla="*/ 189 h 777"/>
              <a:gd name="T48" fmla="*/ 107 w 888"/>
              <a:gd name="T49" fmla="*/ 146 h 777"/>
              <a:gd name="T50" fmla="*/ 93 w 888"/>
              <a:gd name="T51" fmla="*/ 137 h 777"/>
              <a:gd name="T52" fmla="*/ 102 w 888"/>
              <a:gd name="T53" fmla="*/ 85 h 777"/>
              <a:gd name="T54" fmla="*/ 143 w 888"/>
              <a:gd name="T55" fmla="*/ 76 h 777"/>
              <a:gd name="T56" fmla="*/ 179 w 888"/>
              <a:gd name="T57" fmla="*/ 99 h 777"/>
              <a:gd name="T58" fmla="*/ 130 w 888"/>
              <a:gd name="T59" fmla="*/ 321 h 777"/>
              <a:gd name="T60" fmla="*/ 122 w 888"/>
              <a:gd name="T61" fmla="*/ 330 h 777"/>
              <a:gd name="T62" fmla="*/ 122 w 888"/>
              <a:gd name="T63" fmla="*/ 341 h 777"/>
              <a:gd name="T64" fmla="*/ 202 w 888"/>
              <a:gd name="T65" fmla="*/ 575 h 777"/>
              <a:gd name="T66" fmla="*/ 445 w 888"/>
              <a:gd name="T67" fmla="*/ 666 h 777"/>
              <a:gd name="T68" fmla="*/ 687 w 888"/>
              <a:gd name="T69" fmla="*/ 575 h 777"/>
              <a:gd name="T70" fmla="*/ 767 w 888"/>
              <a:gd name="T71" fmla="*/ 341 h 777"/>
              <a:gd name="T72" fmla="*/ 766 w 888"/>
              <a:gd name="T73" fmla="*/ 330 h 777"/>
              <a:gd name="T74" fmla="*/ 759 w 888"/>
              <a:gd name="T75" fmla="*/ 321 h 777"/>
              <a:gd name="T76" fmla="*/ 710 w 888"/>
              <a:gd name="T77" fmla="*/ 98 h 777"/>
              <a:gd name="T78" fmla="*/ 746 w 888"/>
              <a:gd name="T79" fmla="*/ 76 h 777"/>
              <a:gd name="T80" fmla="*/ 787 w 888"/>
              <a:gd name="T81" fmla="*/ 85 h 777"/>
              <a:gd name="T82" fmla="*/ 795 w 888"/>
              <a:gd name="T83" fmla="*/ 137 h 777"/>
              <a:gd name="T84" fmla="*/ 782 w 888"/>
              <a:gd name="T85" fmla="*/ 146 h 777"/>
              <a:gd name="T86" fmla="*/ 754 w 888"/>
              <a:gd name="T87" fmla="*/ 189 h 777"/>
              <a:gd name="T88" fmla="*/ 797 w 888"/>
              <a:gd name="T89" fmla="*/ 216 h 777"/>
              <a:gd name="T90" fmla="*/ 854 w 888"/>
              <a:gd name="T91" fmla="*/ 179 h 777"/>
              <a:gd name="T92" fmla="*/ 829 w 888"/>
              <a:gd name="T93" fmla="*/ 27 h 777"/>
              <a:gd name="T94" fmla="*/ 301 w 888"/>
              <a:gd name="T95" fmla="*/ 777 h 777"/>
              <a:gd name="T96" fmla="*/ 587 w 888"/>
              <a:gd name="T97" fmla="*/ 777 h 777"/>
              <a:gd name="T98" fmla="*/ 587 w 888"/>
              <a:gd name="T99" fmla="*/ 705 h 777"/>
              <a:gd name="T100" fmla="*/ 301 w 888"/>
              <a:gd name="T101" fmla="*/ 705 h 777"/>
              <a:gd name="T102" fmla="*/ 301 w 888"/>
              <a:gd name="T103" fmla="*/ 777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88" h="777">
                <a:moveTo>
                  <a:pt x="408" y="61"/>
                </a:moveTo>
                <a:lnTo>
                  <a:pt x="337" y="61"/>
                </a:lnTo>
                <a:lnTo>
                  <a:pt x="337" y="539"/>
                </a:lnTo>
                <a:cubicBezTo>
                  <a:pt x="372" y="548"/>
                  <a:pt x="372" y="554"/>
                  <a:pt x="408" y="556"/>
                </a:cubicBezTo>
                <a:lnTo>
                  <a:pt x="408" y="61"/>
                </a:lnTo>
                <a:close/>
                <a:moveTo>
                  <a:pt x="552" y="61"/>
                </a:moveTo>
                <a:lnTo>
                  <a:pt x="480" y="61"/>
                </a:lnTo>
                <a:lnTo>
                  <a:pt x="480" y="556"/>
                </a:lnTo>
                <a:cubicBezTo>
                  <a:pt x="516" y="554"/>
                  <a:pt x="516" y="548"/>
                  <a:pt x="552" y="539"/>
                </a:cubicBezTo>
                <a:lnTo>
                  <a:pt x="552" y="61"/>
                </a:lnTo>
                <a:close/>
                <a:moveTo>
                  <a:pt x="829" y="27"/>
                </a:moveTo>
                <a:cubicBezTo>
                  <a:pt x="801" y="8"/>
                  <a:pt x="768" y="0"/>
                  <a:pt x="734" y="5"/>
                </a:cubicBezTo>
                <a:cubicBezTo>
                  <a:pt x="700" y="11"/>
                  <a:pt x="671" y="29"/>
                  <a:pt x="652" y="56"/>
                </a:cubicBezTo>
                <a:cubicBezTo>
                  <a:pt x="591" y="139"/>
                  <a:pt x="637" y="279"/>
                  <a:pt x="696" y="357"/>
                </a:cubicBezTo>
                <a:cubicBezTo>
                  <a:pt x="695" y="386"/>
                  <a:pt x="689" y="468"/>
                  <a:pt x="634" y="526"/>
                </a:cubicBezTo>
                <a:cubicBezTo>
                  <a:pt x="592" y="572"/>
                  <a:pt x="528" y="595"/>
                  <a:pt x="444" y="595"/>
                </a:cubicBezTo>
                <a:cubicBezTo>
                  <a:pt x="361" y="595"/>
                  <a:pt x="297" y="572"/>
                  <a:pt x="254" y="526"/>
                </a:cubicBezTo>
                <a:cubicBezTo>
                  <a:pt x="199" y="468"/>
                  <a:pt x="193" y="385"/>
                  <a:pt x="193" y="357"/>
                </a:cubicBezTo>
                <a:cubicBezTo>
                  <a:pt x="252" y="279"/>
                  <a:pt x="298" y="139"/>
                  <a:pt x="237" y="57"/>
                </a:cubicBezTo>
                <a:cubicBezTo>
                  <a:pt x="217" y="29"/>
                  <a:pt x="188" y="11"/>
                  <a:pt x="155" y="5"/>
                </a:cubicBezTo>
                <a:cubicBezTo>
                  <a:pt x="121" y="0"/>
                  <a:pt x="87" y="8"/>
                  <a:pt x="60" y="27"/>
                </a:cubicBezTo>
                <a:cubicBezTo>
                  <a:pt x="11" y="63"/>
                  <a:pt x="0" y="130"/>
                  <a:pt x="35" y="179"/>
                </a:cubicBezTo>
                <a:cubicBezTo>
                  <a:pt x="49" y="198"/>
                  <a:pt x="69" y="212"/>
                  <a:pt x="92" y="216"/>
                </a:cubicBezTo>
                <a:cubicBezTo>
                  <a:pt x="111" y="220"/>
                  <a:pt x="130" y="208"/>
                  <a:pt x="134" y="189"/>
                </a:cubicBezTo>
                <a:cubicBezTo>
                  <a:pt x="138" y="169"/>
                  <a:pt x="126" y="150"/>
                  <a:pt x="107" y="146"/>
                </a:cubicBezTo>
                <a:cubicBezTo>
                  <a:pt x="101" y="145"/>
                  <a:pt x="96" y="142"/>
                  <a:pt x="93" y="137"/>
                </a:cubicBezTo>
                <a:cubicBezTo>
                  <a:pt x="81" y="121"/>
                  <a:pt x="85" y="97"/>
                  <a:pt x="102" y="85"/>
                </a:cubicBezTo>
                <a:cubicBezTo>
                  <a:pt x="114" y="77"/>
                  <a:pt x="128" y="73"/>
                  <a:pt x="143" y="76"/>
                </a:cubicBezTo>
                <a:cubicBezTo>
                  <a:pt x="157" y="78"/>
                  <a:pt x="170" y="86"/>
                  <a:pt x="179" y="99"/>
                </a:cubicBezTo>
                <a:cubicBezTo>
                  <a:pt x="215" y="148"/>
                  <a:pt x="182" y="259"/>
                  <a:pt x="130" y="321"/>
                </a:cubicBezTo>
                <a:lnTo>
                  <a:pt x="122" y="330"/>
                </a:lnTo>
                <a:lnTo>
                  <a:pt x="122" y="341"/>
                </a:lnTo>
                <a:cubicBezTo>
                  <a:pt x="121" y="347"/>
                  <a:pt x="113" y="480"/>
                  <a:pt x="202" y="575"/>
                </a:cubicBezTo>
                <a:cubicBezTo>
                  <a:pt x="258" y="636"/>
                  <a:pt x="340" y="666"/>
                  <a:pt x="445" y="666"/>
                </a:cubicBezTo>
                <a:cubicBezTo>
                  <a:pt x="549" y="666"/>
                  <a:pt x="630" y="636"/>
                  <a:pt x="687" y="575"/>
                </a:cubicBezTo>
                <a:cubicBezTo>
                  <a:pt x="775" y="480"/>
                  <a:pt x="767" y="347"/>
                  <a:pt x="767" y="341"/>
                </a:cubicBezTo>
                <a:lnTo>
                  <a:pt x="766" y="330"/>
                </a:lnTo>
                <a:lnTo>
                  <a:pt x="759" y="321"/>
                </a:lnTo>
                <a:cubicBezTo>
                  <a:pt x="706" y="259"/>
                  <a:pt x="673" y="148"/>
                  <a:pt x="710" y="98"/>
                </a:cubicBezTo>
                <a:cubicBezTo>
                  <a:pt x="718" y="86"/>
                  <a:pt x="731" y="78"/>
                  <a:pt x="746" y="76"/>
                </a:cubicBezTo>
                <a:cubicBezTo>
                  <a:pt x="760" y="73"/>
                  <a:pt x="775" y="77"/>
                  <a:pt x="787" y="85"/>
                </a:cubicBezTo>
                <a:cubicBezTo>
                  <a:pt x="803" y="97"/>
                  <a:pt x="807" y="121"/>
                  <a:pt x="795" y="137"/>
                </a:cubicBezTo>
                <a:cubicBezTo>
                  <a:pt x="792" y="142"/>
                  <a:pt x="787" y="145"/>
                  <a:pt x="782" y="146"/>
                </a:cubicBezTo>
                <a:cubicBezTo>
                  <a:pt x="762" y="150"/>
                  <a:pt x="750" y="169"/>
                  <a:pt x="754" y="189"/>
                </a:cubicBezTo>
                <a:cubicBezTo>
                  <a:pt x="758" y="208"/>
                  <a:pt x="777" y="220"/>
                  <a:pt x="797" y="216"/>
                </a:cubicBezTo>
                <a:cubicBezTo>
                  <a:pt x="820" y="212"/>
                  <a:pt x="840" y="198"/>
                  <a:pt x="854" y="179"/>
                </a:cubicBezTo>
                <a:cubicBezTo>
                  <a:pt x="888" y="130"/>
                  <a:pt x="877" y="63"/>
                  <a:pt x="829" y="27"/>
                </a:cubicBezTo>
                <a:close/>
                <a:moveTo>
                  <a:pt x="301" y="777"/>
                </a:moveTo>
                <a:lnTo>
                  <a:pt x="587" y="777"/>
                </a:lnTo>
                <a:lnTo>
                  <a:pt x="587" y="705"/>
                </a:lnTo>
                <a:lnTo>
                  <a:pt x="301" y="705"/>
                </a:lnTo>
                <a:lnTo>
                  <a:pt x="301" y="7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5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8" y="532048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xmlns="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71" name="Слайд think-cell" r:id="rId7" imgW="359" imgH="360" progId="TCLayout.ActiveDocument.1">
                  <p:embed/>
                </p:oleObj>
              </mc:Choice>
              <mc:Fallback>
                <p:oleObj name="Слайд think-cell" r:id="rId7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xmlns="" id="{D7EC1761-6312-4AB4-8DAC-F08C2EC72D3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</p:spTree>
    <p:extLst>
      <p:ext uri="{BB962C8B-B14F-4D97-AF65-F5344CB8AC3E}">
        <p14:creationId xmlns:p14="http://schemas.microsoft.com/office/powerpoint/2010/main" val="940123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5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753355" y="197703"/>
            <a:ext cx="10342198" cy="4278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200" dirty="0">
                <a:solidFill>
                  <a:srgbClr val="1D0DB3"/>
                </a:solidFill>
                <a:latin typeface="+mn-lt"/>
                <a:ea typeface="Calibri" pitchFamily="34" charset="0"/>
                <a:cs typeface="Times New Roman" pitchFamily="18" charset="0"/>
              </a:rPr>
              <a:t>ПРИМЕРНЫЙ НЕДЕЛЬНЫЙ УЧЕБНЫЙ ПЛАН ОСНОВНОГО ОБЩЕГО ОБРАЗОВАНИЯ</a:t>
            </a:r>
            <a:endParaRPr lang="ru-RU" sz="2200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908586"/>
              </p:ext>
            </p:extLst>
          </p:nvPr>
        </p:nvGraphicFramePr>
        <p:xfrm>
          <a:off x="5295014" y="925030"/>
          <a:ext cx="5720316" cy="5088065"/>
        </p:xfrm>
        <a:graphic>
          <a:graphicData uri="http://schemas.openxmlformats.org/drawingml/2006/table">
            <a:tbl>
              <a:tblPr/>
              <a:tblGrid>
                <a:gridCol w="14577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095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20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18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920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1218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4208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9403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36932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Предметные области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Учебные </a:t>
                      </a:r>
                      <a:r>
                        <a:rPr lang="ru-RU" sz="1100" b="1" baseline="0" dirty="0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редметы</a:t>
                      </a:r>
                      <a:r>
                        <a:rPr lang="ru-RU" sz="1100" b="0" baseline="0" dirty="0">
                          <a:latin typeface="Calibri"/>
                          <a:ea typeface="Calibri"/>
                          <a:cs typeface="Times New Roman"/>
                        </a:rPr>
                        <a:t>                          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baseline="0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    </a:t>
                      </a: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Классы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Количество часов в неделю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94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V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VI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VII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VIII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IX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5095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>
                          <a:latin typeface="Times New Roman"/>
                          <a:ea typeface="Calibri"/>
                          <a:cs typeface="Times New Roman"/>
                        </a:rPr>
                        <a:t>Обязательная часть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4487">
                <a:tc row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Филология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Русский язык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4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Литература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82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Иностранный язык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4487">
                <a:tc rowSpan="4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Математика и информатика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Математика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9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Алгебра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9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Геометрия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9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Информатика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8575">
                <a:tc row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Общественно-научные предметы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История России. Всеобщая история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09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Обществознание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4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География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09355">
                <a:tc row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Естественнонаучные предметы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Физика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09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Химия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94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Биология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4487">
                <a:tc row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Искусство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Музыка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35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Изобразительное искусство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68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Технология</a:t>
                      </a: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Технология</a:t>
                      </a: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2D3494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1" dirty="0">
                          <a:solidFill>
                            <a:srgbClr val="2D3494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388575">
                <a:tc rowSpan="2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Физическая культура и Основы безопасности жизнедеятельности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Основы безопасности жизнедеятельности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512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Физическая культура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12197">
                <a:tc gridSpan="2">
                  <a:txBody>
                    <a:bodyPr/>
                    <a:lstStyle/>
                    <a:p>
                      <a:pPr algn="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31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145</a:t>
                      </a: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18" marR="38118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48857" y="1318242"/>
            <a:ext cx="479600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cs typeface="Times New Roman" pitchFamily="18" charset="0"/>
              </a:rPr>
              <a:t>Примерная основная образовательная программа о</a:t>
            </a:r>
            <a:r>
              <a:rPr lang="ru-RU" sz="1600" b="1" dirty="0">
                <a:cs typeface="Times New Roman" pitchFamily="18" charset="0"/>
              </a:rPr>
              <a:t>сновного общего образования </a:t>
            </a:r>
          </a:p>
          <a:p>
            <a:pPr marL="36000" algn="ctr">
              <a:lnSpc>
                <a:spcPct val="110000"/>
              </a:lnSpc>
              <a:spcBef>
                <a:spcPts val="0"/>
              </a:spcBef>
              <a:buNone/>
              <a:defRPr/>
            </a:pPr>
            <a:r>
              <a:rPr lang="ru-RU" sz="1400" dirty="0">
                <a:cs typeface="Times New Roman" pitchFamily="18" charset="0"/>
              </a:rPr>
              <a:t>(в редакции от 04.02.2020 г.), п.3.1 </a:t>
            </a:r>
          </a:p>
          <a:p>
            <a:pPr marL="36000" algn="just">
              <a:lnSpc>
                <a:spcPct val="110000"/>
              </a:lnSpc>
              <a:spcBef>
                <a:spcPts val="0"/>
              </a:spcBef>
              <a:buNone/>
              <a:defRPr/>
            </a:pPr>
            <a:endParaRPr lang="ru-RU" sz="1400" b="1" dirty="0">
              <a:cs typeface="Times New Roman" pitchFamily="18" charset="0"/>
            </a:endParaRPr>
          </a:p>
          <a:p>
            <a:r>
              <a:rPr lang="ru-RU" sz="1400" dirty="0"/>
              <a:t>Примерный учебный план состоит из 2-х частей: обязательной части и части, формируемой участниками образовательных отношений.</a:t>
            </a:r>
          </a:p>
          <a:p>
            <a:endParaRPr lang="ru-RU" sz="1400" dirty="0"/>
          </a:p>
          <a:p>
            <a:r>
              <a:rPr lang="ru-RU" sz="1400" i="1" dirty="0"/>
              <a:t>Обязательная часть </a:t>
            </a:r>
            <a:r>
              <a:rPr lang="ru-RU" sz="1400" dirty="0"/>
              <a:t>примерного учебного плана определяет </a:t>
            </a:r>
            <a:r>
              <a:rPr lang="ru-RU" sz="1400" b="1" dirty="0"/>
              <a:t>состав учебных предметов обязательных предметных областей </a:t>
            </a:r>
            <a:r>
              <a:rPr lang="ru-RU" sz="1400" dirty="0"/>
              <a:t>для всех имеющих по данной программе государственную аккредитацию образовательных организаций, реализующих образовательную программу основного общего образования, и </a:t>
            </a:r>
            <a:r>
              <a:rPr lang="ru-RU" sz="1400" b="1" dirty="0"/>
              <a:t>учебное время, отводимое на их изучение по классам (годам)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12519662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312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05871" y="3443982"/>
            <a:ext cx="1675932" cy="2070615"/>
          </a:xfrm>
          <a:prstGeom prst="rect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9547391" y="326488"/>
            <a:ext cx="1880724" cy="91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50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54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0" name="Прямая соединительная линия 69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873319" y="119282"/>
            <a:ext cx="10029387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400" b="1" dirty="0">
                <a:solidFill>
                  <a:srgbClr val="1D0DB3"/>
                </a:solidFill>
                <a:ea typeface="Open Sans Condensed" pitchFamily="34" charset="0"/>
                <a:cs typeface="Open Sans Condensed" pitchFamily="34" charset="0"/>
              </a:rPr>
              <a:t>ТЕХНОЛОГИЯ. </a:t>
            </a:r>
            <a:r>
              <a:rPr lang="ru-RU" sz="2400" b="1" dirty="0">
                <a:solidFill>
                  <a:srgbClr val="1D0DB3"/>
                </a:solidFill>
                <a:ea typeface="Calibri"/>
                <a:cs typeface="Calibri"/>
                <a:sym typeface="Calibri"/>
              </a:rPr>
              <a:t>5-9 классы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5" descr="C:\Users\Елена\Application Data\Desktop\46e241bf-1a38-11e9-987e-0050569c7d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3474786"/>
            <a:ext cx="1481248" cy="197608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Елена\Application Data\Desktop\0e4ffc7d-1a38-11e9-987e-0050569c7d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18" y="3181329"/>
            <a:ext cx="1489831" cy="200448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Елена\Application Data\Desktop\aade017b-18d1-11e9-987e-0050569c7d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357826"/>
            <a:ext cx="1481249" cy="1887511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Елена\Application Data\Desktop\d6f8df51-18d0-11e9-987e-0050569c7d1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9" y="993617"/>
            <a:ext cx="1492687" cy="193741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308;p22"/>
          <p:cNvSpPr txBox="1"/>
          <p:nvPr/>
        </p:nvSpPr>
        <p:spPr>
          <a:xfrm>
            <a:off x="237016" y="5649754"/>
            <a:ext cx="2736540" cy="33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ru-RU" sz="1400" b="1" i="0" u="none" strike="noStrike" cap="none" dirty="0">
                <a:latin typeface="Calibri"/>
                <a:ea typeface="Calibri"/>
                <a:cs typeface="Calibri"/>
                <a:sym typeface="Calibri"/>
              </a:rPr>
              <a:t>УМК - </a:t>
            </a:r>
            <a:r>
              <a:rPr lang="ru-RU" sz="1400" b="1" dirty="0"/>
              <a:t>под ред. Казакевича В.М. </a:t>
            </a:r>
            <a:endParaRPr sz="1400" b="1" i="0" u="none" strike="noStrike" cap="none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" name="Google Shape;313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51120" y="3411063"/>
            <a:ext cx="1626186" cy="2103533"/>
          </a:xfrm>
          <a:prstGeom prst="rect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7" name="Google Shape;308;p22"/>
          <p:cNvSpPr txBox="1"/>
          <p:nvPr/>
        </p:nvSpPr>
        <p:spPr>
          <a:xfrm>
            <a:off x="4164164" y="5630737"/>
            <a:ext cx="3261495" cy="382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УМК </a:t>
            </a:r>
            <a:r>
              <a:rPr lang="ru-RU" sz="14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Глозмана</a:t>
            </a:r>
            <a:r>
              <a:rPr lang="ru-RU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Е.С., Кожиной О.А. и др. </a:t>
            </a:r>
            <a:endParaRPr sz="1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314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805871" y="1197291"/>
            <a:ext cx="1619788" cy="1984038"/>
          </a:xfrm>
          <a:prstGeom prst="rect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1" name="Google Shape;315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030500" y="1197291"/>
            <a:ext cx="1594068" cy="1974613"/>
          </a:xfrm>
          <a:prstGeom prst="rect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8" name="Google Shape;319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303286" y="1281111"/>
            <a:ext cx="1512278" cy="1900218"/>
          </a:xfrm>
          <a:prstGeom prst="rect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" name="Google Shape;318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37305" y="776883"/>
            <a:ext cx="1497219" cy="1850123"/>
          </a:xfrm>
          <a:prstGeom prst="rect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1" name="Google Shape;317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303286" y="3350030"/>
            <a:ext cx="1512278" cy="1920265"/>
          </a:xfrm>
          <a:prstGeom prst="rect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" name="Google Shape;316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988963" y="2763907"/>
            <a:ext cx="1487017" cy="1887224"/>
          </a:xfrm>
          <a:prstGeom prst="rect">
            <a:avLst/>
          </a:prstGeom>
          <a:noFill/>
          <a:ln w="9525" cap="flat" cmpd="sng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3" name="Google Shape;311;p22"/>
          <p:cNvSpPr txBox="1"/>
          <p:nvPr/>
        </p:nvSpPr>
        <p:spPr>
          <a:xfrm>
            <a:off x="8501947" y="5416622"/>
            <a:ext cx="2974034" cy="40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УМК Тищенко А.Т., Синица Н.В. </a:t>
            </a:r>
            <a:endParaRPr sz="1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503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6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7992461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МОДЕЛЬ УЧЕБНОЙ ПРОГРАММЫ ПО ТЕХНОЛОГИИ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32" name="Таблица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350162"/>
              </p:ext>
            </p:extLst>
          </p:nvPr>
        </p:nvGraphicFramePr>
        <p:xfrm>
          <a:off x="965047" y="2666299"/>
          <a:ext cx="10121463" cy="18955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12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504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97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80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97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5042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918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635701">
                <a:tc gridSpan="7">
                  <a:txBody>
                    <a:bodyPr/>
                    <a:lstStyle/>
                    <a:p>
                      <a:pPr algn="ctr"/>
                      <a:r>
                        <a:rPr lang="ru-RU" sz="2800" b="1" dirty="0">
                          <a:solidFill>
                            <a:srgbClr val="C00000"/>
                          </a:solidFill>
                        </a:rPr>
                        <a:t>РЕЗУЛЬТАТЫ ОБУЧЕНИЯ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D3494"/>
                        </a:solidFill>
                      </a:endParaRPr>
                    </a:p>
                    <a:p>
                      <a:pPr algn="ctr"/>
                      <a:r>
                        <a:rPr lang="ru-RU" sz="1600" dirty="0">
                          <a:solidFill>
                            <a:srgbClr val="2D3494"/>
                          </a:solidFill>
                        </a:rPr>
                        <a:t>Личностные УУД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 err="1">
                          <a:solidFill>
                            <a:srgbClr val="2D3494"/>
                          </a:solidFill>
                        </a:rPr>
                        <a:t>Метапредметные</a:t>
                      </a:r>
                      <a:r>
                        <a:rPr lang="ru-RU" sz="1800" baseline="0" dirty="0">
                          <a:solidFill>
                            <a:srgbClr val="2D3494"/>
                          </a:solidFill>
                        </a:rPr>
                        <a:t> УУД</a:t>
                      </a:r>
                      <a:endParaRPr lang="ru-RU" sz="1800" dirty="0">
                        <a:solidFill>
                          <a:srgbClr val="2D349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rgbClr val="2D3494"/>
                          </a:solidFill>
                        </a:rPr>
                        <a:t>Предметные</a:t>
                      </a:r>
                      <a:r>
                        <a:rPr lang="ru-RU" sz="1800" baseline="0" dirty="0">
                          <a:solidFill>
                            <a:srgbClr val="2D3494"/>
                          </a:solidFill>
                        </a:rPr>
                        <a:t> УУД</a:t>
                      </a:r>
                      <a:endParaRPr lang="ru-RU" sz="1800" dirty="0">
                        <a:solidFill>
                          <a:srgbClr val="2D349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Познавательные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Регулятивные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Коммуникативные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«Культура труда»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«Предметные результаты»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«Проектные компетенции» </a:t>
                      </a:r>
                      <a:endParaRPr lang="ru-RU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2D349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Проектная и учебно-исследовательская деятельность / ИКТ-компетентность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3" name="Таблица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321706"/>
              </p:ext>
            </p:extLst>
          </p:nvPr>
        </p:nvGraphicFramePr>
        <p:xfrm>
          <a:off x="906518" y="994250"/>
          <a:ext cx="10168759" cy="13462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58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22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20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4101">
                <a:tc gridSpan="3"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rgbClr val="7030A0"/>
                          </a:solidFill>
                        </a:rPr>
                        <a:t>ТЕМАТИЧЕСКИЕ БЛОКИ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9021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2D3494"/>
                          </a:solidFill>
                        </a:rPr>
                        <a:t>«Технология»:</a:t>
                      </a:r>
                      <a:r>
                        <a:rPr lang="ru-RU" sz="1600" dirty="0"/>
                        <a:t>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Современные технологии и перспективы их развития 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ru-RU" sz="1600" b="1" dirty="0">
                          <a:solidFill>
                            <a:srgbClr val="2D3494"/>
                          </a:solidFill>
                        </a:rPr>
                        <a:t>«Культура»: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Формирование технологической культуры и проектно-технологического мышления обучающихся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buNone/>
                      </a:pPr>
                      <a:r>
                        <a:rPr lang="ru-RU" sz="1600" b="1" dirty="0">
                          <a:solidFill>
                            <a:srgbClr val="2D3494"/>
                          </a:solidFill>
                        </a:rPr>
                        <a:t>«Личностное развитие</a:t>
                      </a:r>
                      <a:r>
                        <a:rPr lang="ru-RU" sz="1400" b="1" dirty="0">
                          <a:solidFill>
                            <a:srgbClr val="2D3494"/>
                          </a:solidFill>
                        </a:rPr>
                        <a:t>»: 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cs typeface="Times New Roman" pitchFamily="18" charset="0"/>
                        </a:rPr>
                        <a:t>Построение образовательных траекторий и планов в области  профессионального самоопределения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065012"/>
              </p:ext>
            </p:extLst>
          </p:nvPr>
        </p:nvGraphicFramePr>
        <p:xfrm>
          <a:off x="906516" y="4944825"/>
          <a:ext cx="10152994" cy="109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24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26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925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502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66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7114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558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20858">
                <a:tc gridSpan="7"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ТЕМАТИЧЕСКИЕ МОДУЛИ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Производство и технологии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Технологии обработки материалов, пищевых продуктов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Компьютерная графика и черчение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3D-моделирование, </a:t>
                      </a:r>
                      <a:r>
                        <a:rPr lang="ru-RU" sz="12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прототипирование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и макетирование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Робототехника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Автоматизированные системы</a:t>
                      </a:r>
                      <a:endParaRPr lang="ru-RU" sz="12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Дополнительные модули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5" name="Выгнутая влево стрелка 34"/>
          <p:cNvSpPr/>
          <p:nvPr/>
        </p:nvSpPr>
        <p:spPr>
          <a:xfrm>
            <a:off x="99323" y="1318719"/>
            <a:ext cx="807195" cy="1820919"/>
          </a:xfrm>
          <a:prstGeom prst="curvedRightArrow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36" name="Выгнутая вправо стрелка 35"/>
          <p:cNvSpPr/>
          <p:nvPr/>
        </p:nvSpPr>
        <p:spPr>
          <a:xfrm rot="10800000">
            <a:off x="102471" y="3139638"/>
            <a:ext cx="804043" cy="2199674"/>
          </a:xfrm>
          <a:prstGeom prst="curvedLeftArrow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37" name="Выгнутая вправо стрелка 36"/>
          <p:cNvSpPr/>
          <p:nvPr/>
        </p:nvSpPr>
        <p:spPr>
          <a:xfrm>
            <a:off x="11120362" y="1318720"/>
            <a:ext cx="889175" cy="1820918"/>
          </a:xfrm>
          <a:prstGeom prst="curvedLeftArrow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  <p:sp>
        <p:nvSpPr>
          <p:cNvPr id="38" name="Выгнутая влево стрелка 37"/>
          <p:cNvSpPr/>
          <p:nvPr/>
        </p:nvSpPr>
        <p:spPr>
          <a:xfrm rot="11019833">
            <a:off x="11121004" y="3388592"/>
            <a:ext cx="793648" cy="2213197"/>
          </a:xfrm>
          <a:prstGeom prst="curvedRightArrow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72000" tIns="72000" rIns="72000" bIns="72000" rtlCol="0" anchor="ctr"/>
          <a:lstStyle/>
          <a:p>
            <a:pPr algn="ctr"/>
            <a:endParaRPr lang="ru-RU" sz="12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93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7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7992461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СОДЕРЖАНИЕ ПРИМЕРНОЙ ПРОГРАММЫ ПО БЛОКАМ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4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130407" y="1149511"/>
            <a:ext cx="11827131" cy="5229517"/>
          </a:xfrm>
        </p:spPr>
        <p:txBody>
          <a:bodyPr/>
          <a:lstStyle/>
          <a:p>
            <a:pPr marL="1077913" indent="-1077913">
              <a:spcBef>
                <a:spcPts val="0"/>
              </a:spcBef>
              <a:buNone/>
            </a:pPr>
            <a:endParaRPr lang="ru-RU" sz="800" b="1" dirty="0">
              <a:solidFill>
                <a:srgbClr val="EB2049"/>
              </a:solidFill>
              <a:cs typeface="Times New Roman" pitchFamily="18" charset="0"/>
            </a:endParaRPr>
          </a:p>
          <a:p>
            <a:pPr marL="1077913" indent="-1077913"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2000" b="1" dirty="0">
                <a:solidFill>
                  <a:srgbClr val="2D3494"/>
                </a:solidFill>
                <a:cs typeface="Times New Roman" pitchFamily="18" charset="0"/>
              </a:rPr>
              <a:t>          </a:t>
            </a:r>
            <a:r>
              <a:rPr lang="ru-RU" sz="2000" b="1" dirty="0">
                <a:solidFill>
                  <a:srgbClr val="C00000"/>
                </a:solidFill>
                <a:cs typeface="Times New Roman" pitchFamily="18" charset="0"/>
              </a:rPr>
              <a:t>Блок </a:t>
            </a:r>
            <a:r>
              <a:rPr lang="ru-RU" sz="2000" b="1" dirty="0">
                <a:solidFill>
                  <a:srgbClr val="C00000"/>
                </a:solidFill>
              </a:rPr>
              <a:t>«ТЕХНОЛОГИЯ»:</a:t>
            </a:r>
            <a:r>
              <a:rPr lang="ru-RU" sz="20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cs typeface="Times New Roman" pitchFamily="18" charset="0"/>
              </a:rPr>
              <a:t>Современные технологии и перспективы их развития </a:t>
            </a:r>
          </a:p>
          <a:p>
            <a:pPr marL="360000" indent="-1077913">
              <a:spcBef>
                <a:spcPts val="0"/>
              </a:spcBef>
              <a:buNone/>
            </a:pPr>
            <a:r>
              <a:rPr lang="ru-RU" sz="2000" b="1" dirty="0">
                <a:cs typeface="Times New Roman" pitchFamily="18" charset="0"/>
              </a:rPr>
              <a:t>          </a:t>
            </a:r>
            <a:r>
              <a:rPr lang="ru-RU" sz="2000" dirty="0"/>
              <a:t>(</a:t>
            </a:r>
            <a:r>
              <a:rPr lang="ru-RU" sz="2000" dirty="0">
                <a:cs typeface="Times New Roman" pitchFamily="18" charset="0"/>
              </a:rPr>
              <a:t>как способ удовлетворения человеческих потребностей; </a:t>
            </a:r>
            <a:r>
              <a:rPr lang="ru-RU" sz="2000" dirty="0"/>
              <a:t>технологическая эволюция человечества,           </a:t>
            </a:r>
          </a:p>
          <a:p>
            <a:pPr marL="360000" indent="-1077913">
              <a:spcBef>
                <a:spcPts val="0"/>
              </a:spcBef>
              <a:buNone/>
            </a:pPr>
            <a:r>
              <a:rPr lang="ru-RU" sz="2000" dirty="0"/>
              <a:t>           ее закономерности; технологические тренды ближайших десятилетий).</a:t>
            </a:r>
            <a:endParaRPr lang="ru-RU" sz="2000" dirty="0">
              <a:cs typeface="Times New Roman" pitchFamily="18" charset="0"/>
            </a:endParaRPr>
          </a:p>
          <a:p>
            <a:pPr marL="360000" indent="-1077913">
              <a:spcBef>
                <a:spcPts val="0"/>
              </a:spcBef>
              <a:buNone/>
            </a:pPr>
            <a:endParaRPr lang="ru-RU" sz="1000" b="1" dirty="0">
              <a:solidFill>
                <a:srgbClr val="EB2049"/>
              </a:solidFill>
              <a:cs typeface="Times New Roman" pitchFamily="18" charset="0"/>
            </a:endParaRPr>
          </a:p>
          <a:p>
            <a:pPr marL="360000" indent="-1077913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EB2049"/>
                </a:solidFill>
                <a:cs typeface="Times New Roman" pitchFamily="18" charset="0"/>
              </a:rPr>
              <a:t>           </a:t>
            </a:r>
            <a:r>
              <a:rPr lang="ru-RU" sz="2000" b="1" dirty="0">
                <a:solidFill>
                  <a:srgbClr val="C00000"/>
                </a:solidFill>
                <a:cs typeface="Times New Roman" pitchFamily="18" charset="0"/>
              </a:rPr>
              <a:t>Блок </a:t>
            </a:r>
            <a:r>
              <a:rPr lang="ru-RU" sz="2000" b="1" dirty="0">
                <a:solidFill>
                  <a:srgbClr val="C00000"/>
                </a:solidFill>
              </a:rPr>
              <a:t>«КУЛЬТУРА»: </a:t>
            </a:r>
            <a:r>
              <a:rPr lang="ru-RU" sz="2000" b="1" dirty="0">
                <a:solidFill>
                  <a:srgbClr val="C00000"/>
                </a:solidFill>
                <a:cs typeface="Times New Roman" pitchFamily="18" charset="0"/>
              </a:rPr>
              <a:t>Формирование технологической культуры и проектно-технологического   </a:t>
            </a:r>
          </a:p>
          <a:p>
            <a:pPr marL="360000" indent="-1077913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cs typeface="Times New Roman" pitchFamily="18" charset="0"/>
              </a:rPr>
              <a:t>           мышления обучающихся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</a:p>
          <a:p>
            <a:pPr marL="360000" indent="-1077913">
              <a:spcBef>
                <a:spcPts val="0"/>
              </a:spcBef>
              <a:buNone/>
            </a:pPr>
            <a:r>
              <a:rPr lang="ru-RU" sz="2000" b="1" dirty="0">
                <a:cs typeface="Times New Roman" pitchFamily="18" charset="0"/>
              </a:rPr>
              <a:t>          </a:t>
            </a:r>
            <a:r>
              <a:rPr lang="ru-RU" sz="2000" dirty="0">
                <a:cs typeface="Times New Roman" pitchFamily="18" charset="0"/>
              </a:rPr>
              <a:t>(на основе опыта персонифицированного действия в рамках разработки и применения   </a:t>
            </a:r>
          </a:p>
          <a:p>
            <a:pPr marL="360000" indent="-1077913">
              <a:spcBef>
                <a:spcPts val="0"/>
              </a:spcBef>
              <a:buNone/>
            </a:pPr>
            <a:r>
              <a:rPr lang="ru-RU" sz="2000" dirty="0">
                <a:cs typeface="Times New Roman" pitchFamily="18" charset="0"/>
              </a:rPr>
              <a:t>          технологических решений, организации проектной деятельности).</a:t>
            </a:r>
          </a:p>
          <a:p>
            <a:pPr marL="360000" indent="-1077913">
              <a:spcBef>
                <a:spcPts val="0"/>
              </a:spcBef>
              <a:buNone/>
            </a:pPr>
            <a:endParaRPr lang="ru-RU" sz="1000" dirty="0">
              <a:cs typeface="Times New Roman" pitchFamily="18" charset="0"/>
            </a:endParaRPr>
          </a:p>
          <a:p>
            <a:pPr marL="360000" indent="-1077913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EB2049"/>
                </a:solidFill>
                <a:cs typeface="Times New Roman" pitchFamily="18" charset="0"/>
              </a:rPr>
              <a:t>           </a:t>
            </a:r>
            <a:r>
              <a:rPr lang="ru-RU" sz="2000" b="1" dirty="0">
                <a:solidFill>
                  <a:srgbClr val="C00000"/>
                </a:solidFill>
                <a:cs typeface="Times New Roman" pitchFamily="18" charset="0"/>
              </a:rPr>
              <a:t>Блок </a:t>
            </a:r>
            <a:r>
              <a:rPr lang="ru-RU" sz="2000" b="1" dirty="0">
                <a:solidFill>
                  <a:srgbClr val="C00000"/>
                </a:solidFill>
              </a:rPr>
              <a:t>«ЛИЧНОСТНОЕ РАЗВИТИЕ»: </a:t>
            </a:r>
            <a:r>
              <a:rPr lang="ru-RU" sz="2000" b="1" dirty="0">
                <a:solidFill>
                  <a:srgbClr val="C00000"/>
                </a:solidFill>
                <a:cs typeface="Times New Roman" pitchFamily="18" charset="0"/>
              </a:rPr>
              <a:t>Построение образовательных траекторий и планов в области  </a:t>
            </a:r>
          </a:p>
          <a:p>
            <a:pPr marL="360000" indent="-1077913">
              <a:spcBef>
                <a:spcPts val="0"/>
              </a:spcBef>
              <a:buNone/>
            </a:pPr>
            <a:r>
              <a:rPr lang="ru-RU" sz="2000" b="1" dirty="0">
                <a:solidFill>
                  <a:srgbClr val="C00000"/>
                </a:solidFill>
                <a:cs typeface="Times New Roman" pitchFamily="18" charset="0"/>
              </a:rPr>
              <a:t>           профессионального самоопределения </a:t>
            </a:r>
          </a:p>
          <a:p>
            <a:pPr marL="360000" indent="-1077913">
              <a:spcBef>
                <a:spcPts val="0"/>
              </a:spcBef>
              <a:buNone/>
            </a:pPr>
            <a:r>
              <a:rPr lang="ru-RU" sz="2000" b="1" dirty="0">
                <a:cs typeface="Times New Roman" pitchFamily="18" charset="0"/>
              </a:rPr>
              <a:t>          </a:t>
            </a:r>
            <a:r>
              <a:rPr lang="ru-RU" sz="2000" dirty="0">
                <a:cs typeface="Times New Roman" pitchFamily="18" charset="0"/>
              </a:rPr>
              <a:t>(</a:t>
            </a:r>
            <a:r>
              <a:rPr lang="ru-RU" sz="2000" dirty="0"/>
              <a:t>формирование информационной основы и персонального опыта, необходимых для определения   </a:t>
            </a:r>
          </a:p>
          <a:p>
            <a:pPr marL="360000" indent="-1077913">
              <a:spcBef>
                <a:spcPts val="0"/>
              </a:spcBef>
              <a:buNone/>
            </a:pPr>
            <a:r>
              <a:rPr lang="ru-RU" sz="2000" dirty="0"/>
              <a:t>           стратегии собственного профессионального саморазвития и успешной профессиональной  </a:t>
            </a:r>
          </a:p>
          <a:p>
            <a:pPr marL="360000" indent="-1077913">
              <a:spcBef>
                <a:spcPts val="0"/>
              </a:spcBef>
              <a:buNone/>
            </a:pPr>
            <a:r>
              <a:rPr lang="ru-RU" sz="2000" dirty="0"/>
              <a:t>           самореализации в будущем).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DF1AA9D4-0863-C646-9827-56CEE10A030B}"/>
              </a:ext>
            </a:extLst>
          </p:cNvPr>
          <p:cNvSpPr/>
          <p:nvPr/>
        </p:nvSpPr>
        <p:spPr>
          <a:xfrm>
            <a:off x="199442" y="1523317"/>
            <a:ext cx="461308" cy="410992"/>
          </a:xfrm>
          <a:prstGeom prst="ellipse">
            <a:avLst/>
          </a:prstGeom>
          <a:noFill/>
          <a:ln w="3810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DF1AA9D4-0863-C646-9827-56CEE10A030B}"/>
              </a:ext>
            </a:extLst>
          </p:cNvPr>
          <p:cNvSpPr/>
          <p:nvPr/>
        </p:nvSpPr>
        <p:spPr>
          <a:xfrm>
            <a:off x="181858" y="2591328"/>
            <a:ext cx="461308" cy="433226"/>
          </a:xfrm>
          <a:prstGeom prst="ellipse">
            <a:avLst/>
          </a:prstGeom>
          <a:noFill/>
          <a:ln w="3810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DF1AA9D4-0863-C646-9827-56CEE10A030B}"/>
              </a:ext>
            </a:extLst>
          </p:cNvPr>
          <p:cNvSpPr/>
          <p:nvPr/>
        </p:nvSpPr>
        <p:spPr>
          <a:xfrm>
            <a:off x="181858" y="3938954"/>
            <a:ext cx="464528" cy="441232"/>
          </a:xfrm>
          <a:prstGeom prst="ellipse">
            <a:avLst/>
          </a:prstGeom>
          <a:noFill/>
          <a:ln w="3810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7604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8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819754" y="145795"/>
            <a:ext cx="10212432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СОДЕРЖАНИЕ ПРИМЕРНОЙ ПРОГРАММЫ ПО МОДУЛЯМ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sp>
        <p:nvSpPr>
          <p:cNvPr id="25" name="Текст 8"/>
          <p:cNvSpPr>
            <a:spLocks noGrp="1"/>
          </p:cNvSpPr>
          <p:nvPr>
            <p:ph type="body" sz="quarter" idx="4294967295"/>
          </p:nvPr>
        </p:nvSpPr>
        <p:spPr>
          <a:xfrm>
            <a:off x="137987" y="928197"/>
            <a:ext cx="11894199" cy="5424723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3400" dirty="0"/>
              <a:t>Содержание предметной области «Технология» выстроено в </a:t>
            </a:r>
            <a:r>
              <a:rPr lang="ru-RU" sz="3400" b="1" dirty="0"/>
              <a:t>модульной структуре</a:t>
            </a:r>
            <a:r>
              <a:rPr lang="ru-RU" sz="3400" dirty="0"/>
              <a:t>, которая обеспечивает возможность </a:t>
            </a:r>
            <a:r>
              <a:rPr lang="ru-RU" sz="3400" b="1" dirty="0"/>
              <a:t>вариативного и уровневого освоения </a:t>
            </a:r>
            <a:r>
              <a:rPr lang="ru-RU" sz="3400" dirty="0"/>
              <a:t>образовательных модулей рабочей программы, учитывающей потребности обучающихся, компетенции преподавателя, специфику материально-технического обеспечения.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17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3400" dirty="0"/>
              <a:t>Задачей образовательного модуля является освоение сквозных технологических компетенций, применимых в различных профессиональных областях.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b="1" dirty="0"/>
              <a:t>БАЗОВЫЕ МОДУЛИ: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b="1" dirty="0">
                <a:solidFill>
                  <a:srgbClr val="2D3494"/>
                </a:solidFill>
                <a:cs typeface="Times New Roman" pitchFamily="18" charset="0"/>
              </a:rPr>
              <a:t>   Модуль 1.  </a:t>
            </a:r>
            <a:r>
              <a:rPr lang="ru-RU" sz="4200" b="1" dirty="0">
                <a:solidFill>
                  <a:srgbClr val="0070C0"/>
                </a:solidFill>
              </a:rPr>
              <a:t>Производство и технологии</a:t>
            </a:r>
            <a:endParaRPr lang="ru-RU" sz="4200" b="1" dirty="0">
              <a:solidFill>
                <a:srgbClr val="0070C0"/>
              </a:solidFill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b="1" dirty="0">
                <a:cs typeface="Times New Roman" pitchFamily="18" charset="0"/>
              </a:rPr>
              <a:t>   </a:t>
            </a:r>
            <a:r>
              <a:rPr lang="ru-RU" sz="4200" b="1" dirty="0">
                <a:solidFill>
                  <a:srgbClr val="2D3494"/>
                </a:solidFill>
                <a:cs typeface="Times New Roman" pitchFamily="18" charset="0"/>
              </a:rPr>
              <a:t>Модуль 2. </a:t>
            </a:r>
            <a:r>
              <a:rPr lang="ru-RU" sz="4200" b="1" dirty="0">
                <a:solidFill>
                  <a:srgbClr val="0070C0"/>
                </a:solidFill>
              </a:rPr>
              <a:t>Технологии обработки материалов, пищевых продуктов</a:t>
            </a:r>
            <a:endParaRPr lang="ru-RU" sz="4200" dirty="0">
              <a:solidFill>
                <a:srgbClr val="0070C0"/>
              </a:solidFill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b="1" dirty="0">
                <a:solidFill>
                  <a:srgbClr val="EB2049"/>
                </a:solidFill>
                <a:cs typeface="Times New Roman" pitchFamily="18" charset="0"/>
              </a:rPr>
              <a:t>   </a:t>
            </a:r>
            <a:r>
              <a:rPr lang="ru-RU" sz="4200" b="1" dirty="0">
                <a:solidFill>
                  <a:srgbClr val="2D3494"/>
                </a:solidFill>
                <a:cs typeface="Times New Roman" pitchFamily="18" charset="0"/>
              </a:rPr>
              <a:t>Модуль 3. </a:t>
            </a:r>
            <a:r>
              <a:rPr lang="ru-RU" sz="4200" b="1" dirty="0">
                <a:solidFill>
                  <a:srgbClr val="0070C0"/>
                </a:solidFill>
              </a:rPr>
              <a:t>Компьютерная графика, черчение</a:t>
            </a:r>
            <a:endParaRPr lang="ru-RU" sz="4200" dirty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dirty="0"/>
              <a:t>   </a:t>
            </a:r>
            <a:r>
              <a:rPr lang="ru-RU" sz="4200" b="1" dirty="0">
                <a:solidFill>
                  <a:srgbClr val="2D3494"/>
                </a:solidFill>
                <a:cs typeface="Times New Roman" pitchFamily="18" charset="0"/>
              </a:rPr>
              <a:t>Модуль</a:t>
            </a:r>
            <a:r>
              <a:rPr lang="ru-RU" sz="4200" b="1" dirty="0"/>
              <a:t> </a:t>
            </a:r>
            <a:r>
              <a:rPr lang="ru-RU" sz="4200" b="1" dirty="0">
                <a:solidFill>
                  <a:srgbClr val="1D0DB3"/>
                </a:solidFill>
              </a:rPr>
              <a:t>4.</a:t>
            </a:r>
            <a:r>
              <a:rPr lang="ru-RU" sz="4200" b="1" dirty="0"/>
              <a:t> </a:t>
            </a:r>
            <a:r>
              <a:rPr lang="ru-RU" sz="4200" b="1" dirty="0">
                <a:solidFill>
                  <a:srgbClr val="0070C0"/>
                </a:solidFill>
              </a:rPr>
              <a:t>3D-моделирование, </a:t>
            </a:r>
            <a:r>
              <a:rPr lang="ru-RU" sz="4200" b="1" dirty="0" err="1">
                <a:solidFill>
                  <a:srgbClr val="0070C0"/>
                </a:solidFill>
              </a:rPr>
              <a:t>прототипирование</a:t>
            </a:r>
            <a:r>
              <a:rPr lang="ru-RU" sz="4200" b="1" dirty="0">
                <a:solidFill>
                  <a:srgbClr val="0070C0"/>
                </a:solidFill>
              </a:rPr>
              <a:t> и макетирование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b="1" dirty="0">
                <a:solidFill>
                  <a:srgbClr val="2D3494"/>
                </a:solidFill>
                <a:cs typeface="Times New Roman" pitchFamily="18" charset="0"/>
              </a:rPr>
              <a:t>   Модуль 5. </a:t>
            </a:r>
            <a:r>
              <a:rPr lang="ru-RU" sz="4200" b="1" dirty="0">
                <a:solidFill>
                  <a:srgbClr val="0070C0"/>
                </a:solidFill>
              </a:rPr>
              <a:t>Робототехника</a:t>
            </a:r>
            <a:endParaRPr lang="ru-RU" sz="4200" dirty="0">
              <a:solidFill>
                <a:srgbClr val="0070C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200" b="1" dirty="0">
                <a:solidFill>
                  <a:srgbClr val="2D3494"/>
                </a:solidFill>
                <a:cs typeface="Times New Roman" pitchFamily="18" charset="0"/>
              </a:rPr>
              <a:t>   Модуль 6. </a:t>
            </a:r>
            <a:r>
              <a:rPr lang="ru-RU" sz="4200" b="1" dirty="0">
                <a:solidFill>
                  <a:srgbClr val="0070C0"/>
                </a:solidFill>
              </a:rPr>
              <a:t>Автоматизированные системы</a:t>
            </a:r>
          </a:p>
          <a:p>
            <a:pPr marL="360000" indent="-1077913">
              <a:spcBef>
                <a:spcPts val="0"/>
              </a:spcBef>
              <a:buNone/>
            </a:pPr>
            <a:endParaRPr lang="ru-RU" sz="3300" b="1" dirty="0"/>
          </a:p>
          <a:p>
            <a:pPr marL="3600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800" b="1" dirty="0">
                <a:solidFill>
                  <a:srgbClr val="7030A0"/>
                </a:solidFill>
              </a:rPr>
              <a:t>ДОПОЛНИТЕЛЬНЫЕ МОДУЛИ: </a:t>
            </a:r>
            <a:r>
              <a:rPr lang="ru-RU" sz="3800" dirty="0">
                <a:solidFill>
                  <a:srgbClr val="002060"/>
                </a:solidFill>
              </a:rPr>
              <a:t>технологии, которые соответствуют тенденциям научно-технологического развития региона, включая</a:t>
            </a:r>
            <a:r>
              <a:rPr lang="ru-RU" sz="3800" i="1" dirty="0">
                <a:solidFill>
                  <a:srgbClr val="002060"/>
                </a:solidFill>
              </a:rPr>
              <a:t> «Растениеводство» и «Животноводство».</a:t>
            </a:r>
            <a:r>
              <a:rPr lang="ru-RU" sz="3800" dirty="0">
                <a:solidFill>
                  <a:srgbClr val="002060"/>
                </a:solidFill>
              </a:rPr>
              <a:t>                              </a:t>
            </a:r>
          </a:p>
          <a:p>
            <a:pPr marL="360000" indent="-1077913">
              <a:spcBef>
                <a:spcPts val="0"/>
              </a:spcBef>
              <a:buNone/>
            </a:pPr>
            <a:endParaRPr lang="ru-RU" sz="17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3400" dirty="0"/>
              <a:t>Одним из наиболее эффективных инструментов для продуктивного освоения программы и обеспечения связи между модулями является </a:t>
            </a:r>
            <a:r>
              <a:rPr lang="ru-RU" sz="3400" b="1" dirty="0"/>
              <a:t>кейс-метод,</a:t>
            </a:r>
            <a:r>
              <a:rPr lang="ru-RU" sz="3400" dirty="0"/>
              <a:t> который направлен на изучение обучающимися жизненной ситуации, оценку и анализ существующих проблем, предложение возможных решений и выбор лучшего из них для дальнейшей реализации. Кейсы основываются на описании реальных инженерных, экономических, социальных и бизнес-ситуаций.</a:t>
            </a:r>
          </a:p>
        </p:txBody>
      </p:sp>
    </p:spTree>
    <p:extLst>
      <p:ext uri="{BB962C8B-B14F-4D97-AF65-F5344CB8AC3E}">
        <p14:creationId xmlns:p14="http://schemas.microsoft.com/office/powerpoint/2010/main" val="2877300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1" y="6790921"/>
            <a:ext cx="12192000" cy="97559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E6838642-F192-40B3-9CE9-54140F0A90E1}"/>
              </a:ext>
            </a:extLst>
          </p:cNvPr>
          <p:cNvSpPr/>
          <p:nvPr/>
        </p:nvSpPr>
        <p:spPr>
          <a:xfrm>
            <a:off x="137987" y="6539932"/>
            <a:ext cx="300657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«Просвещение», 20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Номер слайда 2"/>
          <p:cNvSpPr txBox="1">
            <a:spLocks/>
          </p:cNvSpPr>
          <p:nvPr/>
        </p:nvSpPr>
        <p:spPr>
          <a:xfrm>
            <a:off x="11312783" y="161008"/>
            <a:ext cx="719403" cy="356659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0000000-1234-1234-1234-123412341234}" type="slidenum">
              <a:rPr lang="en" sz="1600" smtClean="0">
                <a:solidFill>
                  <a:srgbClr val="2D2B8D"/>
                </a:solidFill>
                <a:latin typeface="Calibri" pitchFamily="34" charset="0"/>
              </a:rPr>
              <a:pPr>
                <a:defRPr/>
              </a:pPr>
              <a:t>9</a:t>
            </a:fld>
            <a:endParaRPr lang="en" sz="1600" dirty="0">
              <a:solidFill>
                <a:srgbClr val="2D2B8D"/>
              </a:solidFill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1475981" y="589185"/>
            <a:ext cx="713877" cy="1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Группа 30"/>
          <p:cNvGrpSpPr/>
          <p:nvPr/>
        </p:nvGrpSpPr>
        <p:grpSpPr>
          <a:xfrm>
            <a:off x="240697" y="194745"/>
            <a:ext cx="1268960" cy="438775"/>
            <a:chOff x="254665" y="195486"/>
            <a:chExt cx="951720" cy="329081"/>
          </a:xfrm>
        </p:grpSpPr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xmlns="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799" y="350101"/>
              <a:ext cx="362510" cy="20894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xmlns="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696" y="350101"/>
              <a:ext cx="362510" cy="20894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8">
              <a:extLst>
                <a:ext uri="{FF2B5EF4-FFF2-40B4-BE49-F238E27FC236}">
                  <a16:creationId xmlns:a16="http://schemas.microsoft.com/office/drawing/2014/main" xmlns="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65" y="425320"/>
              <a:ext cx="82532" cy="77308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xmlns="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822" y="425320"/>
              <a:ext cx="56414" cy="77308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xmlns="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3906" y="424275"/>
              <a:ext cx="76263" cy="7939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xmlns="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929" y="424275"/>
              <a:ext cx="69994" cy="7939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xmlns="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95" y="425320"/>
              <a:ext cx="60593" cy="77308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xmlns="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47" y="425320"/>
              <a:ext cx="56414" cy="77308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xmlns="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31" y="425320"/>
              <a:ext cx="119096" cy="99247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xmlns="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618" y="425320"/>
              <a:ext cx="57458" cy="77308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xmlns="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747" y="425320"/>
              <a:ext cx="81486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xmlns="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815" y="425320"/>
              <a:ext cx="82532" cy="77308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xmlns="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882" y="425320"/>
              <a:ext cx="58503" cy="77308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19">
              <a:extLst>
                <a:ext uri="{FF2B5EF4-FFF2-40B4-BE49-F238E27FC236}">
                  <a16:creationId xmlns:a16="http://schemas.microsoft.com/office/drawing/2014/main" xmlns="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785" y="195486"/>
              <a:ext cx="151481" cy="191180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D2B8D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3" name="Прямая соединительная линия 62"/>
          <p:cNvCxnSpPr/>
          <p:nvPr/>
        </p:nvCxnSpPr>
        <p:spPr>
          <a:xfrm>
            <a:off x="1753355" y="-2967"/>
            <a:ext cx="0" cy="604267"/>
          </a:xfrm>
          <a:prstGeom prst="line">
            <a:avLst/>
          </a:prstGeom>
          <a:ln w="9525">
            <a:solidFill>
              <a:srgbClr val="2D2B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2" name="Прямоугольник 351"/>
          <p:cNvSpPr/>
          <p:nvPr/>
        </p:nvSpPr>
        <p:spPr>
          <a:xfrm>
            <a:off x="316597" y="4272307"/>
            <a:ext cx="112752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ru-RU" b="1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0"/>
              </a:spcAft>
            </a:pPr>
            <a:endParaRPr lang="en-US" sz="1600" i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2166783" y="197703"/>
            <a:ext cx="9928770" cy="4555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ru-RU"/>
            </a:defPPr>
            <a:lvl1pPr>
              <a:lnSpc>
                <a:spcPct val="90000"/>
              </a:lnSpc>
              <a:defRPr sz="1600" b="1" spc="-4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ru-RU" sz="2400" dirty="0">
                <a:solidFill>
                  <a:srgbClr val="1D0DB3"/>
                </a:solidFill>
                <a:latin typeface="+mn-lt"/>
              </a:rPr>
              <a:t>РЕКОМЕНДАЦИИ ПО ИЗУЧЕНИЮ МОДУЛЕЙ</a:t>
            </a:r>
            <a:endParaRPr lang="ru-RU" sz="2133" dirty="0">
              <a:solidFill>
                <a:srgbClr val="1D0DB3"/>
              </a:solidFill>
              <a:latin typeface="+mn-lt"/>
              <a:ea typeface="Open Sans Condensed" pitchFamily="34" charset="0"/>
              <a:cs typeface="Open Sans Condensed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975638"/>
              </p:ext>
            </p:extLst>
          </p:nvPr>
        </p:nvGraphicFramePr>
        <p:xfrm>
          <a:off x="176048" y="2257425"/>
          <a:ext cx="11939751" cy="2895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22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8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9146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145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504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5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6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ru-RU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8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9 класс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- </a:t>
                      </a:r>
                      <a:r>
                        <a:rPr lang="ru-RU" sz="1600" b="0" baseline="0" dirty="0"/>
                        <a:t>Обработка материалов ручным инструментом;</a:t>
                      </a:r>
                    </a:p>
                    <a:p>
                      <a:r>
                        <a:rPr lang="ru-RU" sz="1600" b="0" dirty="0"/>
                        <a:t>- 2</a:t>
                      </a:r>
                      <a:r>
                        <a:rPr lang="en-US" sz="1600" b="0" dirty="0"/>
                        <a:t>D-</a:t>
                      </a:r>
                      <a:r>
                        <a:rPr lang="ru-RU" sz="1600" b="0" dirty="0"/>
                        <a:t>графика</a:t>
                      </a:r>
                      <a:r>
                        <a:rPr lang="ru-RU" sz="1600" b="0" baseline="0" dirty="0"/>
                        <a:t> и черчение;</a:t>
                      </a:r>
                    </a:p>
                    <a:p>
                      <a:pPr marL="0" indent="0">
                        <a:buFontTx/>
                        <a:buChar char="-"/>
                      </a:pPr>
                      <a:r>
                        <a:rPr lang="ru-RU" sz="1600" b="0" baseline="0" dirty="0"/>
                        <a:t> Робототехника и механика.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1" dirty="0"/>
                        <a:t>  </a:t>
                      </a:r>
                      <a:r>
                        <a:rPr lang="ru-RU" sz="1600" b="0" dirty="0"/>
                        <a:t>Обработка конструкционных материалов (металлы);</a:t>
                      </a:r>
                    </a:p>
                    <a:p>
                      <a:pPr marL="0" indent="0">
                        <a:buFontTx/>
                        <a:buChar char="-"/>
                      </a:pPr>
                      <a:r>
                        <a:rPr lang="ru-RU" sz="1600" b="0" dirty="0"/>
                        <a:t> Макетирование и формообразование;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0" dirty="0"/>
                        <a:t> 3D-моделирование (базовое);</a:t>
                      </a:r>
                    </a:p>
                    <a:p>
                      <a:pPr marL="0" indent="0">
                        <a:buFontTx/>
                        <a:buChar char="-"/>
                      </a:pPr>
                      <a:r>
                        <a:rPr lang="ru-RU" sz="1600" b="0" dirty="0"/>
                        <a:t> Робототехника и автоматизация.</a:t>
                      </a:r>
                    </a:p>
                    <a:p>
                      <a:pPr marL="0" indent="0">
                        <a:buFontTx/>
                        <a:buChar char="-"/>
                      </a:pP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0" dirty="0"/>
                        <a:t> Обработка конструкционных материалов (искусственного происхождения);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0" dirty="0"/>
                        <a:t> Компьютерная графика;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- 3D-моделирование и </a:t>
                      </a:r>
                      <a:r>
                        <a:rPr lang="ru-RU" sz="1600" b="0" dirty="0" err="1"/>
                        <a:t>прототипирование</a:t>
                      </a:r>
                      <a:r>
                        <a:rPr lang="ru-RU" sz="1600" b="0" dirty="0"/>
                        <a:t> (углубленное);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/>
                        <a:t> - Автоматизированные системы / САПР.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Char char="-"/>
                      </a:pPr>
                      <a:r>
                        <a:rPr lang="ru-RU" sz="1600" b="0" dirty="0"/>
                        <a:t> Производство и технологии;</a:t>
                      </a:r>
                    </a:p>
                    <a:p>
                      <a:pPr marL="0" indent="0">
                        <a:buFontTx/>
                        <a:buChar char="-"/>
                      </a:pPr>
                      <a:r>
                        <a:rPr lang="ru-RU" sz="1600" b="0" dirty="0"/>
                        <a:t> Технологии обработки пищевых продуктов;</a:t>
                      </a:r>
                    </a:p>
                    <a:p>
                      <a:pPr marL="0" indent="0">
                        <a:buFontTx/>
                        <a:buChar char="-"/>
                      </a:pPr>
                      <a:r>
                        <a:rPr lang="ru-RU" sz="1600" b="0" baseline="0" dirty="0"/>
                        <a:t> </a:t>
                      </a:r>
                      <a:r>
                        <a:rPr lang="ru-RU" sz="1600" b="0" dirty="0"/>
                        <a:t>Автоматизированные системы / Интеллектуальные системы и устройства;</a:t>
                      </a:r>
                    </a:p>
                    <a:p>
                      <a:pPr marL="0" indent="0">
                        <a:buFontTx/>
                        <a:buChar char="-"/>
                      </a:pPr>
                      <a:r>
                        <a:rPr lang="ru-RU" sz="1600" b="0" dirty="0"/>
                        <a:t> Робототехника (электроника и электротехника).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/>
                        <a:t>-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 Социальные технологии / Проектное управление;</a:t>
                      </a:r>
                    </a:p>
                    <a:p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</a:rPr>
                        <a:t>Командный проект </a:t>
                      </a:r>
                      <a:r>
                        <a:rPr lang="ru-RU" sz="1600" b="0" i="1" dirty="0">
                          <a:solidFill>
                            <a:schemeClr val="tx1"/>
                          </a:solidFill>
                        </a:rPr>
                        <a:t>(как форма итоговой аттестации).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77363" y="1102424"/>
            <a:ext cx="11852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Письмо Министерства просвещения РФ от 28.02.2020 г.</a:t>
            </a:r>
            <a:r>
              <a:rPr lang="ru-RU" b="1" i="1" dirty="0"/>
              <a:t> </a:t>
            </a:r>
            <a:r>
              <a:rPr lang="ru-RU" b="1" dirty="0"/>
              <a:t>«Методические рекомендации для руководителей  и педагогических работников общеобразовательных организаций по работе с обновленной Примерной  основной образовательной программой по предметной области «Технология»</a:t>
            </a:r>
          </a:p>
        </p:txBody>
      </p:sp>
    </p:spTree>
    <p:extLst>
      <p:ext uri="{BB962C8B-B14F-4D97-AF65-F5344CB8AC3E}">
        <p14:creationId xmlns:p14="http://schemas.microsoft.com/office/powerpoint/2010/main" val="34412004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15932</TotalTime>
  <Words>6221</Words>
  <Application>Microsoft Office PowerPoint</Application>
  <PresentationFormat>Произвольный</PresentationFormat>
  <Paragraphs>929</Paragraphs>
  <Slides>50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3" baseType="lpstr">
      <vt:lpstr>Тема Office</vt:lpstr>
      <vt:lpstr>Слайд think-cell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УЧЕБНИКА – 5 КЛАСС</vt:lpstr>
      <vt:lpstr>Презентация PowerPoint</vt:lpstr>
      <vt:lpstr>Презентация PowerPoint</vt:lpstr>
      <vt:lpstr>СОДЕРЖАНИЕ УЧЕБНИКА – 6 КЛАСС</vt:lpstr>
      <vt:lpstr>Презентация PowerPoint</vt:lpstr>
      <vt:lpstr>Презентация PowerPoint</vt:lpstr>
      <vt:lpstr>СОДЕРЖАНИЕ УЧЕБНИКА – 7 КЛАСС</vt:lpstr>
      <vt:lpstr>Презентация PowerPoint</vt:lpstr>
      <vt:lpstr>Презентация PowerPoint</vt:lpstr>
      <vt:lpstr>СОДЕРЖАНИЕ УЧЕБНИКА – 8-9 КЛАССЫ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Грачева Екатерина Андреевна</dc:creator>
  <cp:lastModifiedBy>Коняева</cp:lastModifiedBy>
  <cp:revision>552</cp:revision>
  <dcterms:created xsi:type="dcterms:W3CDTF">2020-02-25T09:30:21Z</dcterms:created>
  <dcterms:modified xsi:type="dcterms:W3CDTF">2023-06-08T05:25:19Z</dcterms:modified>
</cp:coreProperties>
</file>