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60" r:id="rId3"/>
    <p:sldId id="268" r:id="rId4"/>
    <p:sldId id="274" r:id="rId5"/>
    <p:sldId id="266" r:id="rId6"/>
    <p:sldId id="272" r:id="rId7"/>
    <p:sldId id="270" r:id="rId8"/>
    <p:sldId id="27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151D"/>
    <a:srgbClr val="B99A57"/>
    <a:srgbClr val="0072BC"/>
    <a:srgbClr val="1B3281"/>
    <a:srgbClr val="E2CE83"/>
    <a:srgbClr val="0A55A2"/>
    <a:srgbClr val="B5D901"/>
    <a:srgbClr val="79BCFF"/>
    <a:srgbClr val="008080"/>
    <a:srgbClr val="64B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086" autoAdjust="0"/>
  </p:normalViewPr>
  <p:slideViewPr>
    <p:cSldViewPr snapToGrid="0">
      <p:cViewPr>
        <p:scale>
          <a:sx n="75" d="100"/>
          <a:sy n="75" d="100"/>
        </p:scale>
        <p:origin x="-4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403DF-2D04-4312-86A8-BF8E06074FC1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FDE44-3196-498E-A603-818345163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6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97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51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971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96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">
            <a:extLst>
              <a:ext uri="{FF2B5EF4-FFF2-40B4-BE49-F238E27FC236}">
                <a16:creationId xmlns=""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">
            <a:extLst>
              <a:ext uri="{FF2B5EF4-FFF2-40B4-BE49-F238E27FC236}">
                <a16:creationId xmlns="" xmlns:a16="http://schemas.microsoft.com/office/drawing/2014/main" id="{33348895-5494-45F1-8E0A-9FFB652310D6}"/>
              </a:ext>
            </a:extLst>
          </p:cNvPr>
          <p:cNvSpPr txBox="1">
            <a:spLocks/>
          </p:cNvSpPr>
          <p:nvPr userDrawn="1"/>
        </p:nvSpPr>
        <p:spPr>
          <a:xfrm>
            <a:off x="11456195" y="6481615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5C68B6-61C2-468F-89AB-4B9F7531AA68}" type="slidenum">
              <a:rPr lang="ru-RU" sz="160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ru-RU" sz="1600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6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BD3FFE3D-ED2B-042C-0D6A-B67E49872405}"/>
              </a:ext>
            </a:extLst>
          </p:cNvPr>
          <p:cNvGrpSpPr/>
          <p:nvPr userDrawn="1"/>
        </p:nvGrpSpPr>
        <p:grpSpPr>
          <a:xfrm>
            <a:off x="3275173" y="257635"/>
            <a:ext cx="7926226" cy="845118"/>
            <a:chOff x="4286859" y="273967"/>
            <a:chExt cx="6307569" cy="808599"/>
          </a:xfrm>
        </p:grpSpPr>
        <p:sp>
          <p:nvSpPr>
            <p:cNvPr id="10" name="Параллелограмм 9">
              <a:extLst>
                <a:ext uri="{FF2B5EF4-FFF2-40B4-BE49-F238E27FC236}">
                  <a16:creationId xmlns="" xmlns:a16="http://schemas.microsoft.com/office/drawing/2014/main" id="{230753A8-1CF4-41DF-97D9-10F6C722528D}"/>
                </a:ext>
              </a:extLst>
            </p:cNvPr>
            <p:cNvSpPr/>
            <p:nvPr userDrawn="1"/>
          </p:nvSpPr>
          <p:spPr>
            <a:xfrm>
              <a:off x="5499652" y="273967"/>
              <a:ext cx="5094776" cy="671963"/>
            </a:xfrm>
            <a:prstGeom prst="parallelogram">
              <a:avLst>
                <a:gd name="adj" fmla="val 64063"/>
              </a:avLst>
            </a:prstGeom>
            <a:gradFill>
              <a:gsLst>
                <a:gs pos="0">
                  <a:srgbClr val="B99A57"/>
                </a:gs>
                <a:gs pos="84000">
                  <a:srgbClr val="B99A57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1" name="Параллелограмм 10">
              <a:extLst>
                <a:ext uri="{FF2B5EF4-FFF2-40B4-BE49-F238E27FC236}">
                  <a16:creationId xmlns="" xmlns:a16="http://schemas.microsoft.com/office/drawing/2014/main" id="{A3A0225F-104E-27F7-1BF1-D3BBDD42D241}"/>
                </a:ext>
              </a:extLst>
            </p:cNvPr>
            <p:cNvSpPr/>
            <p:nvPr userDrawn="1"/>
          </p:nvSpPr>
          <p:spPr>
            <a:xfrm>
              <a:off x="4286859" y="867175"/>
              <a:ext cx="5675586" cy="215391"/>
            </a:xfrm>
            <a:prstGeom prst="parallelogram">
              <a:avLst>
                <a:gd name="adj" fmla="val 64063"/>
              </a:avLst>
            </a:prstGeom>
            <a:gradFill>
              <a:gsLst>
                <a:gs pos="0">
                  <a:srgbClr val="B99A57"/>
                </a:gs>
                <a:gs pos="84000">
                  <a:srgbClr val="B99A57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E2BB689-7811-4F56-87D3-CF36325EC690}"/>
              </a:ext>
            </a:extLst>
          </p:cNvPr>
          <p:cNvSpPr/>
          <p:nvPr userDrawn="1"/>
        </p:nvSpPr>
        <p:spPr>
          <a:xfrm>
            <a:off x="120833" y="6438657"/>
            <a:ext cx="464457" cy="22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44083">
              <a:lnSpc>
                <a:spcPct val="80000"/>
              </a:lnSpc>
            </a:pPr>
            <a:fld id="{4ED3F1E6-302C-4DF1-B2C1-CB2132299CE1}" type="slidenum">
              <a:rPr lang="ru-RU" sz="1100" b="1" smtClean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algn="l" defTabSz="844083">
                <a:lnSpc>
                  <a:spcPct val="80000"/>
                </a:lnSpc>
              </a:pPr>
              <a:t>‹#›</a:t>
            </a:fld>
            <a:endParaRPr lang="ru-RU" sz="11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78D9BAE-EE3F-A11F-1478-8D825CB4B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779" y="243876"/>
            <a:ext cx="492615" cy="5495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781E45D-9DF2-EB64-8E18-4154AE9F1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24452" r="15008" b="26377"/>
          <a:stretch/>
        </p:blipFill>
        <p:spPr>
          <a:xfrm>
            <a:off x="242605" y="154262"/>
            <a:ext cx="976595" cy="54954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9A04AA5-3F84-AB3E-DC73-73826027F5C7}"/>
              </a:ext>
            </a:extLst>
          </p:cNvPr>
          <p:cNvSpPr/>
          <p:nvPr userDrawn="1"/>
        </p:nvSpPr>
        <p:spPr>
          <a:xfrm>
            <a:off x="9360815" y="366857"/>
            <a:ext cx="162509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lnSpc>
                <a:spcPct val="80000"/>
              </a:lnSpc>
            </a:pP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МАРАФОН ЛУЧШИХ НАСТАВНИЧЕСКИХ ПРАКТИК РОССИИ</a:t>
            </a:r>
          </a:p>
        </p:txBody>
      </p:sp>
    </p:spTree>
    <p:extLst>
      <p:ext uri="{BB962C8B-B14F-4D97-AF65-F5344CB8AC3E}">
        <p14:creationId xmlns:p14="http://schemas.microsoft.com/office/powerpoint/2010/main" val="362110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3FE8E34-1C53-0140-EB93-2CF17871364D}"/>
              </a:ext>
            </a:extLst>
          </p:cNvPr>
          <p:cNvSpPr/>
          <p:nvPr userDrawn="1"/>
        </p:nvSpPr>
        <p:spPr>
          <a:xfrm>
            <a:off x="2251075" y="133350"/>
            <a:ext cx="4838700" cy="65913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46D3A20-B173-AF56-8CC2-46F53C34D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671" y="243876"/>
            <a:ext cx="623723" cy="695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4B3BB67-DBC9-0A36-7660-1817EE542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/>
          <a:stretch/>
        </p:blipFill>
        <p:spPr>
          <a:xfrm>
            <a:off x="136008" y="133350"/>
            <a:ext cx="6953767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0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A1A6FB8-DECD-0BB4-1F32-95280D3D5753}"/>
              </a:ext>
            </a:extLst>
          </p:cNvPr>
          <p:cNvSpPr/>
          <p:nvPr userDrawn="1"/>
        </p:nvSpPr>
        <p:spPr>
          <a:xfrm>
            <a:off x="5705475" y="133350"/>
            <a:ext cx="4838700" cy="65913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E346088-2727-1F19-B2BF-D0B0E0762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0" y="133350"/>
            <a:ext cx="9074042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4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041C7A-404D-4A1A-8130-03CF3FF7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D97A78E-AE0C-496D-875C-E74DBE825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708932-BFCA-43CF-A98E-C9B84838D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35FE6-3A62-46A3-AD8C-BF2F692313A5}" type="datetimeFigureOut">
              <a:rPr lang="ru-RU" smtClean="0"/>
              <a:t>13.01.2024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7857F0A-3123-49DA-B46C-A65C8699C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1221AAF-B13C-44AD-8EC8-B707771E5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AF27BE7-6701-C285-0108-A093B30709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C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2C9551C-ABED-BF19-D148-55442C35FA22}"/>
              </a:ext>
            </a:extLst>
          </p:cNvPr>
          <p:cNvSpPr/>
          <p:nvPr userDrawn="1"/>
        </p:nvSpPr>
        <p:spPr>
          <a:xfrm>
            <a:off x="138896" y="134748"/>
            <a:ext cx="11910350" cy="6588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9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048CA22-1F63-49F5-8F93-C6E0C56C38F1}"/>
              </a:ext>
            </a:extLst>
          </p:cNvPr>
          <p:cNvSpPr/>
          <p:nvPr/>
        </p:nvSpPr>
        <p:spPr>
          <a:xfrm>
            <a:off x="3820160" y="1388121"/>
            <a:ext cx="821857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lnSpc>
                <a:spcPct val="80000"/>
              </a:lnSpc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Bahnschrift Light SemiCondensed" pitchFamily="34" charset="0"/>
              </a:rPr>
              <a:t>Модель наставничества «студент-учитель-наставник» как эффективный инструмент формирования профессиональных компетенций студентов – будущих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Bahnschrift Light SemiCondensed" pitchFamily="34" charset="0"/>
              </a:rPr>
              <a:t>педагогов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Bahnschrift Light SemiCondensed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AE27CE6-7BFF-E7E1-95D8-E9885842C09B}"/>
              </a:ext>
            </a:extLst>
          </p:cNvPr>
          <p:cNvSpPr/>
          <p:nvPr/>
        </p:nvSpPr>
        <p:spPr>
          <a:xfrm>
            <a:off x="7006520" y="4097712"/>
            <a:ext cx="4949372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>
              <a:lnSpc>
                <a:spcPct val="80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Bahnschrift Light SemiCondensed" pitchFamily="34" charset="0"/>
              </a:rPr>
              <a:t>Мастер-класс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Bahnschrift Light SemiCondensed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42603C5-50C9-5B74-0918-ACE3DAE0C40B}"/>
              </a:ext>
            </a:extLst>
          </p:cNvPr>
          <p:cNvSpPr/>
          <p:nvPr/>
        </p:nvSpPr>
        <p:spPr>
          <a:xfrm>
            <a:off x="7089360" y="5614518"/>
            <a:ext cx="49493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lnSpc>
                <a:spcPct val="80000"/>
              </a:lnSpc>
            </a:pP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Фардзинова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Мадина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Дзибусовна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, проректор по научно-методической работе СОРИПКРО, преподаватель СПО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7F846F2-67CC-4FA3-5F34-4C49C8A37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39" y="243876"/>
            <a:ext cx="623723" cy="6958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B8F3938A-4A66-4F54-837F-1322078B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206" y="225618"/>
            <a:ext cx="787723" cy="7077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7201067-DA89-FB50-2E5E-23C462B2F3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24452" r="15008" b="26377"/>
          <a:stretch/>
        </p:blipFill>
        <p:spPr>
          <a:xfrm>
            <a:off x="10668867" y="154262"/>
            <a:ext cx="1369865" cy="77083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C0285C85-57DB-5D65-B183-961828D003C7}"/>
              </a:ext>
            </a:extLst>
          </p:cNvPr>
          <p:cNvGrpSpPr/>
          <p:nvPr/>
        </p:nvGrpSpPr>
        <p:grpSpPr>
          <a:xfrm>
            <a:off x="715867" y="249652"/>
            <a:ext cx="6776170" cy="708482"/>
            <a:chOff x="4162097" y="273967"/>
            <a:chExt cx="6432331" cy="808599"/>
          </a:xfrm>
        </p:grpSpPr>
        <p:sp>
          <p:nvSpPr>
            <p:cNvPr id="18" name="Параллелограмм 17">
              <a:extLst>
                <a:ext uri="{FF2B5EF4-FFF2-40B4-BE49-F238E27FC236}">
                  <a16:creationId xmlns="" xmlns:a16="http://schemas.microsoft.com/office/drawing/2014/main" id="{EEE21F79-1D7B-B5C9-B5D6-AD670A874DC5}"/>
                </a:ext>
              </a:extLst>
            </p:cNvPr>
            <p:cNvSpPr/>
            <p:nvPr userDrawn="1"/>
          </p:nvSpPr>
          <p:spPr>
            <a:xfrm>
              <a:off x="5499652" y="273967"/>
              <a:ext cx="5094776" cy="671963"/>
            </a:xfrm>
            <a:prstGeom prst="parallelogram">
              <a:avLst>
                <a:gd name="adj" fmla="val 64063"/>
              </a:avLst>
            </a:prstGeom>
            <a:gradFill>
              <a:gsLst>
                <a:gs pos="0">
                  <a:srgbClr val="B99A57"/>
                </a:gs>
                <a:gs pos="84000">
                  <a:srgbClr val="B99A57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араллелограмм 18">
              <a:extLst>
                <a:ext uri="{FF2B5EF4-FFF2-40B4-BE49-F238E27FC236}">
                  <a16:creationId xmlns="" xmlns:a16="http://schemas.microsoft.com/office/drawing/2014/main" id="{0C13E349-089F-122F-BFDC-1117460D64EB}"/>
                </a:ext>
              </a:extLst>
            </p:cNvPr>
            <p:cNvSpPr/>
            <p:nvPr userDrawn="1"/>
          </p:nvSpPr>
          <p:spPr>
            <a:xfrm>
              <a:off x="4162097" y="867175"/>
              <a:ext cx="5675586" cy="215391"/>
            </a:xfrm>
            <a:prstGeom prst="parallelogram">
              <a:avLst>
                <a:gd name="adj" fmla="val 64063"/>
              </a:avLst>
            </a:prstGeom>
            <a:gradFill>
              <a:gsLst>
                <a:gs pos="0">
                  <a:srgbClr val="B99A57"/>
                </a:gs>
                <a:gs pos="84000">
                  <a:srgbClr val="B99A57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EE24F2A-20E0-1A85-A4EE-DE9E89DC2887}"/>
              </a:ext>
            </a:extLst>
          </p:cNvPr>
          <p:cNvSpPr/>
          <p:nvPr/>
        </p:nvSpPr>
        <p:spPr>
          <a:xfrm>
            <a:off x="5096668" y="301325"/>
            <a:ext cx="222221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lnSpc>
                <a:spcPct val="80000"/>
              </a:lnSpc>
            </a:pP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МАРАФОН ЛУЧШИХ НАСТАВНИЧЕСКИХ ПРАКТИК РОССИИ</a:t>
            </a:r>
          </a:p>
        </p:txBody>
      </p:sp>
    </p:spTree>
    <p:extLst>
      <p:ext uri="{BB962C8B-B14F-4D97-AF65-F5344CB8AC3E}">
        <p14:creationId xmlns:p14="http://schemas.microsoft.com/office/powerpoint/2010/main" val="1481247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317DEC1-9707-4A93-95B2-824386221C20}"/>
              </a:ext>
            </a:extLst>
          </p:cNvPr>
          <p:cNvSpPr/>
          <p:nvPr/>
        </p:nvSpPr>
        <p:spPr>
          <a:xfrm>
            <a:off x="330200" y="1675775"/>
            <a:ext cx="9017000" cy="772786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spcCol="360000" rtlCol="0" anchor="t" anchorCtr="0"/>
          <a:lstStyle/>
          <a:p>
            <a:pPr algn="ctr"/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1384300" y="261267"/>
            <a:ext cx="7962900" cy="671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Модель наставничества по форме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«студент-учитель-наставник»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8320" y="1499999"/>
            <a:ext cx="9184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Цель внедрения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данной модели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наставничества - максимально полное раскрытие потенциала личности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студента (будущего учителя), необходимого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его успешной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личной и профессиональной самореализации в современных условиях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развития образования,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 также создание условий для формирования эффективной системы поддержки, самоопределения и профессиональной ориентации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студентов педагогических специальностей.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0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317DEC1-9707-4A93-95B2-824386221C20}"/>
              </a:ext>
            </a:extLst>
          </p:cNvPr>
          <p:cNvSpPr/>
          <p:nvPr/>
        </p:nvSpPr>
        <p:spPr>
          <a:xfrm>
            <a:off x="1435100" y="1886411"/>
            <a:ext cx="10432297" cy="314279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spcCol="360000" rtlCol="0" anchor="t" anchorCtr="0"/>
          <a:lstStyle/>
          <a:p>
            <a:pPr>
              <a:spcBef>
                <a:spcPts val="1200"/>
              </a:spcBef>
              <a:buClr>
                <a:srgbClr val="0A55A2"/>
              </a:buClr>
            </a:pPr>
            <a:endParaRPr lang="ru-RU" sz="2800" kern="0" dirty="0">
              <a:solidFill>
                <a:srgbClr val="79151D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66175362-EC7A-EB4B-EA92-64BD18088E21}"/>
              </a:ext>
            </a:extLst>
          </p:cNvPr>
          <p:cNvSpPr txBox="1">
            <a:spLocks/>
          </p:cNvSpPr>
          <p:nvPr/>
        </p:nvSpPr>
        <p:spPr>
          <a:xfrm>
            <a:off x="1282700" y="273967"/>
            <a:ext cx="8534400" cy="671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7915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Возможные формы работы</a:t>
            </a:r>
          </a:p>
        </p:txBody>
      </p:sp>
      <p:sp>
        <p:nvSpPr>
          <p:cNvPr id="5" name="Параллелограмм 4">
            <a:extLst>
              <a:ext uri="{FF2B5EF4-FFF2-40B4-BE49-F238E27FC236}">
                <a16:creationId xmlns="" xmlns:a16="http://schemas.microsoft.com/office/drawing/2014/main" id="{DD0CED5F-F121-EFBD-1436-001F60C1D6D9}"/>
              </a:ext>
            </a:extLst>
          </p:cNvPr>
          <p:cNvSpPr/>
          <p:nvPr/>
        </p:nvSpPr>
        <p:spPr>
          <a:xfrm>
            <a:off x="552450" y="2015951"/>
            <a:ext cx="882650" cy="247189"/>
          </a:xfrm>
          <a:prstGeom prst="parallelogram">
            <a:avLst>
              <a:gd name="adj" fmla="val 64063"/>
            </a:avLst>
          </a:prstGeom>
          <a:gradFill>
            <a:gsLst>
              <a:gs pos="0">
                <a:srgbClr val="B99A57"/>
              </a:gs>
              <a:gs pos="84000">
                <a:srgbClr val="B99A5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араллелограмм 5">
            <a:extLst>
              <a:ext uri="{FF2B5EF4-FFF2-40B4-BE49-F238E27FC236}">
                <a16:creationId xmlns="" xmlns:a16="http://schemas.microsoft.com/office/drawing/2014/main" id="{1664F455-D941-6EF6-DBE6-D6DF0C22A928}"/>
              </a:ext>
            </a:extLst>
          </p:cNvPr>
          <p:cNvSpPr/>
          <p:nvPr/>
        </p:nvSpPr>
        <p:spPr>
          <a:xfrm>
            <a:off x="552450" y="2720760"/>
            <a:ext cx="882650" cy="247189"/>
          </a:xfrm>
          <a:prstGeom prst="parallelogram">
            <a:avLst>
              <a:gd name="adj" fmla="val 64063"/>
            </a:avLst>
          </a:prstGeom>
          <a:gradFill>
            <a:gsLst>
              <a:gs pos="0">
                <a:srgbClr val="B99A57"/>
              </a:gs>
              <a:gs pos="84000">
                <a:srgbClr val="B99A5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араллелограмм 6">
            <a:extLst>
              <a:ext uri="{FF2B5EF4-FFF2-40B4-BE49-F238E27FC236}">
                <a16:creationId xmlns="" xmlns:a16="http://schemas.microsoft.com/office/drawing/2014/main" id="{2CD1827D-0F12-CDEA-EFC7-CC1FB05C9FA6}"/>
              </a:ext>
            </a:extLst>
          </p:cNvPr>
          <p:cNvSpPr/>
          <p:nvPr/>
        </p:nvSpPr>
        <p:spPr>
          <a:xfrm>
            <a:off x="552450" y="3589942"/>
            <a:ext cx="882650" cy="247189"/>
          </a:xfrm>
          <a:prstGeom prst="parallelogram">
            <a:avLst>
              <a:gd name="adj" fmla="val 64063"/>
            </a:avLst>
          </a:prstGeom>
          <a:gradFill>
            <a:gsLst>
              <a:gs pos="0">
                <a:srgbClr val="B99A57"/>
              </a:gs>
              <a:gs pos="84000">
                <a:srgbClr val="B99A5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05280" y="3390370"/>
            <a:ext cx="8211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етодическая помощь при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подготовке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студентов педагогических специальностей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 участию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конкурсах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профессионального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мастерства.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5280" y="1959262"/>
            <a:ext cx="8524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методическая помощь студентам в ходе прохождения педагогической практики</a:t>
            </a:r>
            <a:r>
              <a:rPr lang="ru-RU" dirty="0"/>
              <a:t>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64898" y="2465310"/>
            <a:ext cx="8960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аучно-методическое сопровождение студентов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при подготовке к  участию в научно-практических конференциях различного уровня;</a:t>
            </a:r>
          </a:p>
        </p:txBody>
      </p:sp>
    </p:spTree>
    <p:extLst>
      <p:ext uri="{BB962C8B-B14F-4D97-AF65-F5344CB8AC3E}">
        <p14:creationId xmlns:p14="http://schemas.microsoft.com/office/powerpoint/2010/main" val="373474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0400" y="1702138"/>
            <a:ext cx="72902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 рамках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проекта «Наставничество»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 республике реализуется модель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сопровождения наставниками студентов педагогических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специальностей (СОПК): «Навстречу профессии: от студента к мастеру».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Предлагаемая модель наставничества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содействует решению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задач, поставленных в майском указе В.В. Путина, 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осуществляется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во исполнение федерального проекта «Социальные лифты для каждого».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66654" y="358894"/>
            <a:ext cx="628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НАВСТРЕЧУ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ПРОФЕССИИ: ОТ СТУДЕНТА К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МАСТЕРУ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513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">
            <a:extLst>
              <a:ext uri="{FF2B5EF4-FFF2-40B4-BE49-F238E27FC236}">
                <a16:creationId xmlns="" xmlns:a16="http://schemas.microsoft.com/office/drawing/2014/main" id="{C991DA52-2975-4FBA-8975-23E7AE1FBDC2}"/>
              </a:ext>
            </a:extLst>
          </p:cNvPr>
          <p:cNvSpPr txBox="1">
            <a:spLocks/>
          </p:cNvSpPr>
          <p:nvPr/>
        </p:nvSpPr>
        <p:spPr>
          <a:xfrm>
            <a:off x="11488738" y="6277841"/>
            <a:ext cx="531812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ADEE24-F63E-9C26-08CF-1E0C92BD0A06}"/>
              </a:ext>
            </a:extLst>
          </p:cNvPr>
          <p:cNvSpPr txBox="1">
            <a:spLocks/>
          </p:cNvSpPr>
          <p:nvPr/>
        </p:nvSpPr>
        <p:spPr>
          <a:xfrm>
            <a:off x="1384300" y="273967"/>
            <a:ext cx="8534400" cy="671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7915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РЕСПУБЛИКАНСКИЙ ИНСТИТУТ ПОВЫШЕНИЯ КВАЛИФИКАЦИИ </a:t>
            </a:r>
          </a:p>
          <a:p>
            <a:pPr algn="l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7915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БАЗА ДЛЯ СТАЖИРОВКИ СТУДЕНТОВ ПЕДАГОГИЧЕСКИХ СПЕЦИАЛЬНОСТЕЙ</a:t>
            </a:r>
            <a:endParaRPr lang="ru-RU" sz="1800" b="1" dirty="0">
              <a:solidFill>
                <a:srgbClr val="7915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680" y="2113895"/>
            <a:ext cx="629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Стажировка на базе СОРИПКРО – это практика, действия, направленные на приобретение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студентами колледжа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практических навыков работы.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7" b="36351"/>
          <a:stretch/>
        </p:blipFill>
        <p:spPr bwMode="auto">
          <a:xfrm>
            <a:off x="6339840" y="1105485"/>
            <a:ext cx="5680710" cy="282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0" b="34940"/>
          <a:stretch/>
        </p:blipFill>
        <p:spPr bwMode="auto">
          <a:xfrm>
            <a:off x="6339840" y="3931920"/>
            <a:ext cx="5680710" cy="272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274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317DEC1-9707-4A93-95B2-824386221C20}"/>
              </a:ext>
            </a:extLst>
          </p:cNvPr>
          <p:cNvSpPr/>
          <p:nvPr/>
        </p:nvSpPr>
        <p:spPr>
          <a:xfrm>
            <a:off x="1435100" y="1830587"/>
            <a:ext cx="10432297" cy="314279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spcCol="360000" rtlCol="0" anchor="t" anchorCtr="0"/>
          <a:lstStyle/>
          <a:p>
            <a:pPr>
              <a:spcBef>
                <a:spcPts val="1200"/>
              </a:spcBef>
              <a:buClr>
                <a:srgbClr val="0A55A2"/>
              </a:buClr>
            </a:pPr>
            <a:endParaRPr lang="ru-RU" sz="2800" kern="0" dirty="0">
              <a:solidFill>
                <a:srgbClr val="79151D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66175362-EC7A-EB4B-EA92-64BD18088E21}"/>
              </a:ext>
            </a:extLst>
          </p:cNvPr>
          <p:cNvSpPr txBox="1">
            <a:spLocks/>
          </p:cNvSpPr>
          <p:nvPr/>
        </p:nvSpPr>
        <p:spPr>
          <a:xfrm>
            <a:off x="1282700" y="273967"/>
            <a:ext cx="8155940" cy="671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7915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студентов </a:t>
            </a:r>
            <a:r>
              <a:rPr lang="ru-RU" sz="2000" b="1" dirty="0" smtClean="0">
                <a:solidFill>
                  <a:srgbClr val="7915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колледжа в </a:t>
            </a:r>
            <a:r>
              <a:rPr lang="ru-RU" sz="2000" b="1" dirty="0">
                <a:solidFill>
                  <a:srgbClr val="7915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прохождения стажировки:</a:t>
            </a:r>
          </a:p>
        </p:txBody>
      </p:sp>
      <p:sp>
        <p:nvSpPr>
          <p:cNvPr id="5" name="Параллелограмм 4">
            <a:extLst>
              <a:ext uri="{FF2B5EF4-FFF2-40B4-BE49-F238E27FC236}">
                <a16:creationId xmlns="" xmlns:a16="http://schemas.microsoft.com/office/drawing/2014/main" id="{DD0CED5F-F121-EFBD-1436-001F60C1D6D9}"/>
              </a:ext>
            </a:extLst>
          </p:cNvPr>
          <p:cNvSpPr/>
          <p:nvPr/>
        </p:nvSpPr>
        <p:spPr>
          <a:xfrm>
            <a:off x="552450" y="2015951"/>
            <a:ext cx="882650" cy="247189"/>
          </a:xfrm>
          <a:prstGeom prst="parallelogram">
            <a:avLst>
              <a:gd name="adj" fmla="val 64063"/>
            </a:avLst>
          </a:prstGeom>
          <a:gradFill>
            <a:gsLst>
              <a:gs pos="0">
                <a:srgbClr val="B99A57"/>
              </a:gs>
              <a:gs pos="84000">
                <a:srgbClr val="B99A5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араллелограмм 5">
            <a:extLst>
              <a:ext uri="{FF2B5EF4-FFF2-40B4-BE49-F238E27FC236}">
                <a16:creationId xmlns="" xmlns:a16="http://schemas.microsoft.com/office/drawing/2014/main" id="{1664F455-D941-6EF6-DBE6-D6DF0C22A928}"/>
              </a:ext>
            </a:extLst>
          </p:cNvPr>
          <p:cNvSpPr/>
          <p:nvPr/>
        </p:nvSpPr>
        <p:spPr>
          <a:xfrm>
            <a:off x="552450" y="2726285"/>
            <a:ext cx="882650" cy="247189"/>
          </a:xfrm>
          <a:prstGeom prst="parallelogram">
            <a:avLst>
              <a:gd name="adj" fmla="val 64063"/>
            </a:avLst>
          </a:prstGeom>
          <a:gradFill>
            <a:gsLst>
              <a:gs pos="0">
                <a:srgbClr val="B99A57"/>
              </a:gs>
              <a:gs pos="84000">
                <a:srgbClr val="B99A5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араллелограмм 6">
            <a:extLst>
              <a:ext uri="{FF2B5EF4-FFF2-40B4-BE49-F238E27FC236}">
                <a16:creationId xmlns="" xmlns:a16="http://schemas.microsoft.com/office/drawing/2014/main" id="{2CD1827D-0F12-CDEA-EFC7-CC1FB05C9FA6}"/>
              </a:ext>
            </a:extLst>
          </p:cNvPr>
          <p:cNvSpPr/>
          <p:nvPr/>
        </p:nvSpPr>
        <p:spPr>
          <a:xfrm>
            <a:off x="552450" y="3589942"/>
            <a:ext cx="882650" cy="247189"/>
          </a:xfrm>
          <a:prstGeom prst="parallelogram">
            <a:avLst>
              <a:gd name="adj" fmla="val 64063"/>
            </a:avLst>
          </a:prstGeom>
          <a:gradFill>
            <a:gsLst>
              <a:gs pos="0">
                <a:srgbClr val="B99A57"/>
              </a:gs>
              <a:gs pos="84000">
                <a:srgbClr val="B99A5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635760" y="1830587"/>
            <a:ext cx="961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знакомство со структурой образовательной </a:t>
            </a:r>
            <a:r>
              <a:rPr lang="ru-RU" dirty="0" smtClean="0"/>
              <a:t>организации и </a:t>
            </a:r>
            <a:r>
              <a:rPr lang="ru-RU" dirty="0"/>
              <a:t>с нормативно-правовой </a:t>
            </a:r>
            <a:r>
              <a:rPr lang="ru-RU" dirty="0" smtClean="0"/>
              <a:t>базой;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75764" y="2578522"/>
            <a:ext cx="9124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выполнение работ творческого содержания, </a:t>
            </a:r>
            <a:r>
              <a:rPr lang="ru-RU" dirty="0" smtClean="0">
                <a:solidFill>
                  <a:prstClr val="black"/>
                </a:solidFill>
              </a:rPr>
              <a:t>индивидуальных заданий (проектов),  в </a:t>
            </a:r>
            <a:r>
              <a:rPr lang="ru-RU" dirty="0">
                <a:solidFill>
                  <a:prstClr val="black"/>
                </a:solidFill>
              </a:rPr>
              <a:t>том числе в ходе написания </a:t>
            </a:r>
            <a:r>
              <a:rPr lang="ru-RU" dirty="0" smtClean="0">
                <a:solidFill>
                  <a:prstClr val="black"/>
                </a:solidFill>
              </a:rPr>
              <a:t>курсовых (по методикам  обучения в школе)  </a:t>
            </a:r>
            <a:r>
              <a:rPr lang="ru-RU" dirty="0">
                <a:solidFill>
                  <a:prstClr val="black"/>
                </a:solidFill>
              </a:rPr>
              <a:t>и дипломных </a:t>
            </a:r>
            <a:r>
              <a:rPr lang="ru-RU" dirty="0" smtClean="0">
                <a:solidFill>
                  <a:prstClr val="black"/>
                </a:solidFill>
              </a:rPr>
              <a:t>работ;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84960" y="3457806"/>
            <a:ext cx="9489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формирование профессиональных компетенций, отнесенных к видам деятельности, на которые ориентирована образовательная </a:t>
            </a:r>
            <a:r>
              <a:rPr lang="ru-RU" dirty="0" smtClean="0">
                <a:solidFill>
                  <a:prstClr val="black"/>
                </a:solidFill>
              </a:rPr>
              <a:t>программа студентов;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араллелограмм 13">
            <a:extLst>
              <a:ext uri="{FF2B5EF4-FFF2-40B4-BE49-F238E27FC236}">
                <a16:creationId xmlns="" xmlns:a16="http://schemas.microsoft.com/office/drawing/2014/main" id="{2CD1827D-0F12-CDEA-EFC7-CC1FB05C9FA6}"/>
              </a:ext>
            </a:extLst>
          </p:cNvPr>
          <p:cNvSpPr/>
          <p:nvPr/>
        </p:nvSpPr>
        <p:spPr>
          <a:xfrm>
            <a:off x="552450" y="4402742"/>
            <a:ext cx="882650" cy="247189"/>
          </a:xfrm>
          <a:prstGeom prst="parallelogram">
            <a:avLst>
              <a:gd name="adj" fmla="val 64063"/>
            </a:avLst>
          </a:prstGeom>
          <a:gradFill>
            <a:gsLst>
              <a:gs pos="0">
                <a:srgbClr val="B99A57"/>
              </a:gs>
              <a:gs pos="84000">
                <a:srgbClr val="B99A5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>
            <a:extLst>
              <a:ext uri="{FF2B5EF4-FFF2-40B4-BE49-F238E27FC236}">
                <a16:creationId xmlns="" xmlns:a16="http://schemas.microsoft.com/office/drawing/2014/main" id="{2CD1827D-0F12-CDEA-EFC7-CC1FB05C9FA6}"/>
              </a:ext>
            </a:extLst>
          </p:cNvPr>
          <p:cNvSpPr/>
          <p:nvPr/>
        </p:nvSpPr>
        <p:spPr>
          <a:xfrm>
            <a:off x="552450" y="5144422"/>
            <a:ext cx="882650" cy="247189"/>
          </a:xfrm>
          <a:prstGeom prst="parallelogram">
            <a:avLst>
              <a:gd name="adj" fmla="val 64063"/>
            </a:avLst>
          </a:prstGeom>
          <a:gradFill>
            <a:gsLst>
              <a:gs pos="0">
                <a:srgbClr val="B99A57"/>
              </a:gs>
              <a:gs pos="84000">
                <a:srgbClr val="B99A5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64970" y="4203170"/>
            <a:ext cx="9003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повышение квалификации по профилю получаемого образования в процессе работы над практико-ориентированными </a:t>
            </a:r>
            <a:r>
              <a:rPr lang="ru-RU" dirty="0" smtClean="0">
                <a:solidFill>
                  <a:prstClr val="black"/>
                </a:solidFill>
              </a:rPr>
              <a:t>кейсами;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96084" y="5022279"/>
            <a:ext cx="8707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приобретение навыков общения в педагогическом </a:t>
            </a:r>
            <a:r>
              <a:rPr lang="ru-RU" dirty="0" smtClean="0">
                <a:solidFill>
                  <a:prstClr val="black"/>
                </a:solidFill>
              </a:rPr>
              <a:t>коллективе.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0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59C0182-729A-4C43-8611-622BA5C6CC21}"/>
              </a:ext>
            </a:extLst>
          </p:cNvPr>
          <p:cNvSpPr/>
          <p:nvPr/>
        </p:nvSpPr>
        <p:spPr>
          <a:xfrm>
            <a:off x="448362" y="1861004"/>
            <a:ext cx="439316" cy="628196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3200" b="1" kern="0" dirty="0">
                <a:solidFill>
                  <a:srgbClr val="B99A57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</a:t>
            </a:r>
            <a:endParaRPr lang="ru-RU" sz="3200" kern="0" dirty="0">
              <a:solidFill>
                <a:srgbClr val="B99A57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31323A5-4621-450E-B16B-FACBDEFD41B6}"/>
              </a:ext>
            </a:extLst>
          </p:cNvPr>
          <p:cNvSpPr/>
          <p:nvPr/>
        </p:nvSpPr>
        <p:spPr>
          <a:xfrm>
            <a:off x="1206500" y="2820495"/>
            <a:ext cx="1202482" cy="173265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8000" kern="0" dirty="0">
              <a:solidFill>
                <a:srgbClr val="B99A57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044B26A-1D07-4140-A3CF-7BFB4A3EBD2B}"/>
              </a:ext>
            </a:extLst>
          </p:cNvPr>
          <p:cNvSpPr/>
          <p:nvPr/>
        </p:nvSpPr>
        <p:spPr>
          <a:xfrm>
            <a:off x="1206500" y="4154975"/>
            <a:ext cx="878632" cy="173265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8000" kern="0" dirty="0">
              <a:solidFill>
                <a:srgbClr val="B99A57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4980E37-DA9D-0BF4-ADBD-6C26FA6D3970}"/>
              </a:ext>
            </a:extLst>
          </p:cNvPr>
          <p:cNvSpPr txBox="1">
            <a:spLocks/>
          </p:cNvSpPr>
          <p:nvPr/>
        </p:nvSpPr>
        <p:spPr>
          <a:xfrm>
            <a:off x="1282700" y="273967"/>
            <a:ext cx="8534400" cy="6719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7915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Примерный учебный план стажировки (2 курс)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13" y="775789"/>
            <a:ext cx="14938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740" y="34757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kern="0" dirty="0" smtClean="0">
                <a:solidFill>
                  <a:srgbClr val="B99A57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</a:t>
            </a:r>
            <a:endParaRPr lang="ru-RU" sz="3200" kern="0" dirty="0">
              <a:solidFill>
                <a:srgbClr val="B99A57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580" y="511509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kern="0" dirty="0" smtClean="0">
                <a:solidFill>
                  <a:srgbClr val="B99A57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</a:t>
            </a:r>
            <a:endParaRPr lang="ru-RU" sz="3200" kern="0" dirty="0">
              <a:solidFill>
                <a:srgbClr val="B99A57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5360" y="1464764"/>
            <a:ext cx="10708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Модуль 1.Составляющие профессиональной деятельности  современного педагога (2 ч.)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1.1.Общая и профессиональная культура педагога. Имидж современного педагога.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1.2.Педагогическое общение.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1.3.Структура современного урока / занятия.</a:t>
            </a: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Практическая работа (2 ч.)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5360" y="3068380"/>
            <a:ext cx="9712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Модуль 2. Урок. Учебное занятие: структура, специфика, педагогические подходы и психолого-педагогическая составляющая (2 ч.)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2.1. Структура учебного занятия (этапы урока).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2.2. Приемы моделирования учебной деятельности.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2.3.Варианты по моделированию ситуаций успеха на уроках / учебных занятиях.</a:t>
            </a: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Практическая работа (2 ч.)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5360" y="4940021"/>
            <a:ext cx="10779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Модуль 3. Педагогические кейсы (умение анализировать, решать задачи) (2 ч.). 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1. Предварительное описание проблемной ситуации.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 Вычленение конкретной задачи из проблемной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ситуации и ее решение.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Практическая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работа (2 ч.)</a:t>
            </a:r>
          </a:p>
        </p:txBody>
      </p:sp>
    </p:spTree>
    <p:extLst>
      <p:ext uri="{BB962C8B-B14F-4D97-AF65-F5344CB8AC3E}">
        <p14:creationId xmlns:p14="http://schemas.microsoft.com/office/powerpoint/2010/main" val="270506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261" y="1001395"/>
            <a:ext cx="4855687" cy="270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261" y="3783965"/>
            <a:ext cx="4949825" cy="292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9821" y="2032216"/>
            <a:ext cx="607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Практика студентов колледжа на базе образовательных организаций республики. 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Подготовка курсовых и дипломных работ (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соруководство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3360" y="22039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МЕТОДИЧЕСКОЕ СОПРОВОЖДЕНИЕ СТУДЕНТОВ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араллелограмм 5">
            <a:extLst>
              <a:ext uri="{FF2B5EF4-FFF2-40B4-BE49-F238E27FC236}">
                <a16:creationId xmlns="" xmlns:a16="http://schemas.microsoft.com/office/drawing/2014/main" id="{DD0CED5F-F121-EFBD-1436-001F60C1D6D9}"/>
              </a:ext>
            </a:extLst>
          </p:cNvPr>
          <p:cNvSpPr/>
          <p:nvPr/>
        </p:nvSpPr>
        <p:spPr>
          <a:xfrm>
            <a:off x="217170" y="2242648"/>
            <a:ext cx="882650" cy="247189"/>
          </a:xfrm>
          <a:prstGeom prst="parallelogram">
            <a:avLst>
              <a:gd name="adj" fmla="val 64063"/>
            </a:avLst>
          </a:prstGeom>
          <a:gradFill>
            <a:gsLst>
              <a:gs pos="0">
                <a:srgbClr val="B99A57"/>
              </a:gs>
              <a:gs pos="84000">
                <a:srgbClr val="B99A5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араллелограмм 6">
            <a:extLst>
              <a:ext uri="{FF2B5EF4-FFF2-40B4-BE49-F238E27FC236}">
                <a16:creationId xmlns="" xmlns:a16="http://schemas.microsoft.com/office/drawing/2014/main" id="{DD0CED5F-F121-EFBD-1436-001F60C1D6D9}"/>
              </a:ext>
            </a:extLst>
          </p:cNvPr>
          <p:cNvSpPr/>
          <p:nvPr/>
        </p:nvSpPr>
        <p:spPr>
          <a:xfrm>
            <a:off x="217171" y="2944304"/>
            <a:ext cx="882650" cy="247189"/>
          </a:xfrm>
          <a:prstGeom prst="parallelogram">
            <a:avLst>
              <a:gd name="adj" fmla="val 64063"/>
            </a:avLst>
          </a:prstGeom>
          <a:gradFill>
            <a:gsLst>
              <a:gs pos="0">
                <a:srgbClr val="B99A57"/>
              </a:gs>
              <a:gs pos="84000">
                <a:srgbClr val="B99A5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>
            <a:extLst>
              <a:ext uri="{FF2B5EF4-FFF2-40B4-BE49-F238E27FC236}">
                <a16:creationId xmlns="" xmlns:a16="http://schemas.microsoft.com/office/drawing/2014/main" id="{DD0CED5F-F121-EFBD-1436-001F60C1D6D9}"/>
              </a:ext>
            </a:extLst>
          </p:cNvPr>
          <p:cNvSpPr/>
          <p:nvPr/>
        </p:nvSpPr>
        <p:spPr>
          <a:xfrm>
            <a:off x="276226" y="3783965"/>
            <a:ext cx="882650" cy="247189"/>
          </a:xfrm>
          <a:prstGeom prst="parallelogram">
            <a:avLst>
              <a:gd name="adj" fmla="val 64063"/>
            </a:avLst>
          </a:prstGeom>
          <a:gradFill>
            <a:gsLst>
              <a:gs pos="0">
                <a:srgbClr val="B99A57"/>
              </a:gs>
              <a:gs pos="84000">
                <a:srgbClr val="B99A57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89356" y="37093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Проектная деятельность.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446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464</Words>
  <Application>Microsoft Office PowerPoint</Application>
  <PresentationFormat>Произвольный</PresentationFormat>
  <Paragraphs>51</Paragraphs>
  <Slides>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IPTZ</cp:lastModifiedBy>
  <cp:revision>83</cp:revision>
  <dcterms:created xsi:type="dcterms:W3CDTF">2020-06-08T21:27:38Z</dcterms:created>
  <dcterms:modified xsi:type="dcterms:W3CDTF">2024-01-13T09:17:20Z</dcterms:modified>
</cp:coreProperties>
</file>